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 id="2147483660" r:id="rId2"/>
  </p:sldMasterIdLst>
  <p:notesMasterIdLst>
    <p:notesMasterId r:id="rId109"/>
  </p:notesMasterIdLst>
  <p:handoutMasterIdLst>
    <p:handoutMasterId r:id="rId110"/>
  </p:handoutMasterIdLst>
  <p:sldIdLst>
    <p:sldId id="301" r:id="rId3"/>
    <p:sldId id="305" r:id="rId4"/>
    <p:sldId id="308" r:id="rId5"/>
    <p:sldId id="310" r:id="rId6"/>
    <p:sldId id="309" r:id="rId7"/>
    <p:sldId id="311" r:id="rId8"/>
    <p:sldId id="312" r:id="rId9"/>
    <p:sldId id="313" r:id="rId10"/>
    <p:sldId id="314" r:id="rId11"/>
    <p:sldId id="315" r:id="rId12"/>
    <p:sldId id="316" r:id="rId13"/>
    <p:sldId id="317" r:id="rId14"/>
    <p:sldId id="318" r:id="rId15"/>
    <p:sldId id="319" r:id="rId16"/>
    <p:sldId id="320" r:id="rId17"/>
    <p:sldId id="321" r:id="rId18"/>
    <p:sldId id="322" r:id="rId19"/>
    <p:sldId id="323" r:id="rId20"/>
    <p:sldId id="324" r:id="rId21"/>
    <p:sldId id="325" r:id="rId22"/>
    <p:sldId id="326" r:id="rId23"/>
    <p:sldId id="327" r:id="rId24"/>
    <p:sldId id="328" r:id="rId25"/>
    <p:sldId id="329" r:id="rId26"/>
    <p:sldId id="330" r:id="rId27"/>
    <p:sldId id="331" r:id="rId28"/>
    <p:sldId id="332" r:id="rId29"/>
    <p:sldId id="333" r:id="rId30"/>
    <p:sldId id="334" r:id="rId31"/>
    <p:sldId id="335" r:id="rId32"/>
    <p:sldId id="336" r:id="rId33"/>
    <p:sldId id="337" r:id="rId34"/>
    <p:sldId id="338" r:id="rId35"/>
    <p:sldId id="339" r:id="rId36"/>
    <p:sldId id="340" r:id="rId37"/>
    <p:sldId id="341" r:id="rId38"/>
    <p:sldId id="342" r:id="rId39"/>
    <p:sldId id="343" r:id="rId40"/>
    <p:sldId id="344" r:id="rId41"/>
    <p:sldId id="345" r:id="rId42"/>
    <p:sldId id="346" r:id="rId43"/>
    <p:sldId id="347" r:id="rId44"/>
    <p:sldId id="348" r:id="rId45"/>
    <p:sldId id="349" r:id="rId46"/>
    <p:sldId id="350" r:id="rId47"/>
    <p:sldId id="351" r:id="rId48"/>
    <p:sldId id="352" r:id="rId49"/>
    <p:sldId id="353" r:id="rId50"/>
    <p:sldId id="354" r:id="rId51"/>
    <p:sldId id="355" r:id="rId52"/>
    <p:sldId id="356" r:id="rId53"/>
    <p:sldId id="357" r:id="rId54"/>
    <p:sldId id="358" r:id="rId55"/>
    <p:sldId id="359" r:id="rId56"/>
    <p:sldId id="360" r:id="rId57"/>
    <p:sldId id="361" r:id="rId58"/>
    <p:sldId id="362" r:id="rId59"/>
    <p:sldId id="363" r:id="rId60"/>
    <p:sldId id="364" r:id="rId61"/>
    <p:sldId id="365" r:id="rId62"/>
    <p:sldId id="366" r:id="rId63"/>
    <p:sldId id="367" r:id="rId64"/>
    <p:sldId id="368" r:id="rId65"/>
    <p:sldId id="369" r:id="rId66"/>
    <p:sldId id="370" r:id="rId67"/>
    <p:sldId id="371" r:id="rId68"/>
    <p:sldId id="372" r:id="rId69"/>
    <p:sldId id="373" r:id="rId70"/>
    <p:sldId id="374" r:id="rId71"/>
    <p:sldId id="375" r:id="rId72"/>
    <p:sldId id="376" r:id="rId73"/>
    <p:sldId id="377" r:id="rId74"/>
    <p:sldId id="378" r:id="rId75"/>
    <p:sldId id="379" r:id="rId76"/>
    <p:sldId id="380" r:id="rId77"/>
    <p:sldId id="381" r:id="rId78"/>
    <p:sldId id="382" r:id="rId79"/>
    <p:sldId id="383" r:id="rId80"/>
    <p:sldId id="384" r:id="rId81"/>
    <p:sldId id="385" r:id="rId82"/>
    <p:sldId id="386" r:id="rId83"/>
    <p:sldId id="387" r:id="rId84"/>
    <p:sldId id="388" r:id="rId85"/>
    <p:sldId id="389" r:id="rId86"/>
    <p:sldId id="390" r:id="rId87"/>
    <p:sldId id="391" r:id="rId88"/>
    <p:sldId id="392" r:id="rId89"/>
    <p:sldId id="393" r:id="rId90"/>
    <p:sldId id="394" r:id="rId91"/>
    <p:sldId id="395" r:id="rId92"/>
    <p:sldId id="396" r:id="rId93"/>
    <p:sldId id="397" r:id="rId94"/>
    <p:sldId id="398" r:id="rId95"/>
    <p:sldId id="399" r:id="rId96"/>
    <p:sldId id="400" r:id="rId97"/>
    <p:sldId id="401" r:id="rId98"/>
    <p:sldId id="402" r:id="rId99"/>
    <p:sldId id="403" r:id="rId100"/>
    <p:sldId id="404" r:id="rId101"/>
    <p:sldId id="405" r:id="rId102"/>
    <p:sldId id="406" r:id="rId103"/>
    <p:sldId id="407" r:id="rId104"/>
    <p:sldId id="408" r:id="rId105"/>
    <p:sldId id="409" r:id="rId106"/>
    <p:sldId id="410" r:id="rId107"/>
    <p:sldId id="306" r:id="rId108"/>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Jeffrey Holcomb" initials="" lastIdx="3" clrIdx="0"/>
  <p:cmAuthor id="1" name="Ruchi Sachdev" initials="" lastIdx="8" clrIdx="1"/>
  <p:cmAuthor id="2" name="Sarah Reusché" initials="" lastIdx="13" clrIdx="2"/>
  <p:cmAuthor id="3" name="Nitin Shankar" initials="" lastIdx="6" clrIdx="3"/>
  <p:cmAuthor id="4" name="Kristen Flathman" initials="" lastIdx="1" clrIdx="4"/>
  <p:cmAuthor id="5" name="Ben Schroeter" initials=""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0F9630F-82C1-40B7-BC3A-925EFCFF5E92}">
  <a:tblStyle styleId="{40F9630F-82C1-40B7-BC3A-925EFCFF5E92}" styleName="Table_0">
    <a:wholeTbl>
      <a:tcTxStyle b="off" i="off">
        <a:font>
          <a:latin typeface="Arial"/>
          <a:ea typeface="Arial"/>
          <a:cs typeface="Arial"/>
        </a:font>
        <a:schemeClr val="dk1"/>
      </a:tcTxStyle>
      <a:tcStyle>
        <a:tcBdr>
          <a:left>
            <a:ln w="9525" cap="flat" cmpd="sng">
              <a:solidFill>
                <a:srgbClr val="000000">
                  <a:alpha val="0"/>
                </a:srgbClr>
              </a:solidFill>
              <a:prstDash val="solid"/>
              <a:round/>
              <a:headEnd type="none" w="med" len="med"/>
              <a:tailEnd type="none" w="med" len="med"/>
            </a:ln>
          </a:left>
          <a:right>
            <a:ln w="9525" cap="flat" cmpd="sng">
              <a:solidFill>
                <a:srgbClr val="000000">
                  <a:alpha val="0"/>
                </a:srgbClr>
              </a:solidFill>
              <a:prstDash val="solid"/>
              <a:round/>
              <a:headEnd type="none" w="med" len="med"/>
              <a:tailEnd type="none" w="med" len="med"/>
            </a:ln>
          </a:right>
          <a:top>
            <a:ln w="12700" cap="flat" cmpd="sng">
              <a:solidFill>
                <a:schemeClr val="accent1"/>
              </a:solidFill>
              <a:prstDash val="solid"/>
              <a:round/>
              <a:headEnd type="none" w="med" len="med"/>
              <a:tailEnd type="none" w="med" len="med"/>
            </a:ln>
          </a:top>
          <a:bottom>
            <a:ln w="12700" cap="flat" cmpd="sng">
              <a:solidFill>
                <a:schemeClr val="accent1"/>
              </a:solidFill>
              <a:prstDash val="solid"/>
              <a:round/>
              <a:headEnd type="none" w="med" len="med"/>
              <a:tailEnd type="none" w="med" len="med"/>
            </a:ln>
          </a:bottom>
          <a:insideH>
            <a:ln w="9525" cap="flat" cmpd="sng">
              <a:solidFill>
                <a:srgbClr val="000000">
                  <a:alpha val="0"/>
                </a:srgbClr>
              </a:solidFill>
              <a:prstDash val="solid"/>
              <a:round/>
              <a:headEnd type="none" w="med" len="med"/>
              <a:tailEnd type="none" w="med" len="med"/>
            </a:ln>
          </a:insideH>
          <a:insideV>
            <a:ln w="9525" cap="flat" cmpd="sng">
              <a:solidFill>
                <a:srgbClr val="000000">
                  <a:alpha val="0"/>
                </a:srgbClr>
              </a:solidFill>
              <a:prstDash val="solid"/>
              <a:round/>
              <a:headEnd type="none" w="med" len="med"/>
              <a:tailEnd type="none" w="med" len="med"/>
            </a:ln>
          </a:insideV>
        </a:tcBdr>
        <a:fill>
          <a:solidFill>
            <a:srgbClr val="FFFFFF">
              <a:alpha val="0"/>
            </a:srgbClr>
          </a:solid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i="off"/>
      <a:tcStyle>
        <a:tcBdr/>
      </a:tcStyle>
    </a:lastCol>
    <a:firstCol>
      <a:tcTxStyle b="on" i="off"/>
      <a:tcStyle>
        <a:tcBdr/>
      </a:tcStyle>
    </a:firstCol>
    <a:lastRow>
      <a:tcTxStyle b="on" i="off"/>
      <a:tcStyle>
        <a:tcBdr>
          <a:top>
            <a:ln w="12700" cap="flat" cmpd="sng">
              <a:solidFill>
                <a:schemeClr val="accent1"/>
              </a:solidFill>
              <a:prstDash val="solid"/>
              <a:round/>
              <a:headEnd type="none" w="med" len="med"/>
              <a:tailEnd type="none" w="med" len="med"/>
            </a:ln>
          </a:top>
        </a:tcBdr>
        <a:fill>
          <a:solidFill>
            <a:srgbClr val="FFFFFF">
              <a:alpha val="0"/>
            </a:srgbClr>
          </a:solidFill>
        </a:fill>
      </a:tcStyle>
    </a:lastRow>
    <a:firstRow>
      <a:tcTxStyle b="on" i="off"/>
      <a:tcStyle>
        <a:tcBdr>
          <a:bottom>
            <a:ln w="12700" cap="flat" cmpd="sng">
              <a:solidFill>
                <a:schemeClr val="accent1"/>
              </a:solidFill>
              <a:prstDash val="solid"/>
              <a:round/>
              <a:headEnd type="none" w="med" len="med"/>
              <a:tailEnd type="none" w="med" len="med"/>
            </a:ln>
          </a:bottom>
        </a:tcBdr>
        <a:fill>
          <a:solidFill>
            <a:srgbClr val="FFFFFF">
              <a:alpha val="0"/>
            </a:srgb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234" autoAdjust="0"/>
    <p:restoredTop sz="94343" autoAdjust="0"/>
  </p:normalViewPr>
  <p:slideViewPr>
    <p:cSldViewPr snapToGrid="0" snapToObjects="1">
      <p:cViewPr varScale="1">
        <p:scale>
          <a:sx n="65" d="100"/>
          <a:sy n="65" d="100"/>
        </p:scale>
        <p:origin x="1506" y="7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openxmlformats.org/officeDocument/2006/relationships/presProps" Target="presProps.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viewProps" Target="viewProps.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6" Type="http://schemas.openxmlformats.org/officeDocument/2006/relationships/slide" Target="slides/slide104.xml"/><Relationship Id="rId114" Type="http://schemas.openxmlformats.org/officeDocument/2006/relationships/theme" Target="theme/theme1.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notesMaster" Target="notesMasters/notesMaster1.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handoutMaster" Target="handoutMasters/handoutMaster1.xml"/><Relationship Id="rId115" Type="http://schemas.openxmlformats.org/officeDocument/2006/relationships/tableStyles" Target="tableStyles.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commentAuthors" Target="commentAuthor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3.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3.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3.w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47.wmf"/><Relationship Id="rId1" Type="http://schemas.openxmlformats.org/officeDocument/2006/relationships/image" Target="../media/image46.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885CB01-6679-D646-ACB3-8B04B786C15F}" type="datetimeFigureOut">
              <a:rPr lang="en-US" smtClean="0"/>
              <a:t>3/1/2018</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2AC0F4D-8A6F-1C4A-B6BF-1558431E4F79}" type="slidenum">
              <a:rPr lang="en-US" smtClean="0"/>
              <a:t>‹#›</a:t>
            </a:fld>
            <a:endParaRPr lang="en-US"/>
          </a:p>
        </p:txBody>
      </p:sp>
    </p:spTree>
    <p:extLst>
      <p:ext uri="{BB962C8B-B14F-4D97-AF65-F5344CB8AC3E}">
        <p14:creationId xmlns:p14="http://schemas.microsoft.com/office/powerpoint/2010/main" val="35540630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799" cy="4572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4" name="Shape 4"/>
          <p:cNvSpPr txBox="1">
            <a:spLocks noGrp="1"/>
          </p:cNvSpPr>
          <p:nvPr>
            <p:ph type="dt" idx="10"/>
          </p:nvPr>
        </p:nvSpPr>
        <p:spPr>
          <a:xfrm>
            <a:off x="3884612" y="0"/>
            <a:ext cx="2971799" cy="457200"/>
          </a:xfrm>
          <a:prstGeom prst="rect">
            <a:avLst/>
          </a:prstGeom>
          <a:noFill/>
          <a:ln>
            <a:noFill/>
          </a:ln>
        </p:spPr>
        <p:txBody>
          <a:bodyPr lIns="91425" tIns="91425" rIns="91425" bIns="91425" anchor="t" anchorCtr="0"/>
          <a:lstStyle>
            <a:lvl1pPr marL="0" marR="0" lvl="0" indent="0" algn="r"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5" name="Shape 5"/>
          <p:cNvSpPr>
            <a:spLocks noGrp="1" noRot="1" noChangeAspect="1"/>
          </p:cNvSpPr>
          <p:nvPr>
            <p:ph type="sldImg" idx="3"/>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200" b="0" i="0" u="none" strike="noStrike" cap="none">
                <a:solidFill>
                  <a:schemeClr val="dk1"/>
                </a:solidFill>
                <a:latin typeface="Arial"/>
                <a:ea typeface="Arial"/>
                <a:cs typeface="Arial"/>
                <a:sym typeface="Arial"/>
              </a:defRPr>
            </a:lvl2pPr>
            <a:lvl3pPr marL="914400" marR="0" lvl="2" indent="0" algn="l" rtl="0">
              <a:spcBef>
                <a:spcPts val="0"/>
              </a:spcBef>
              <a:buNone/>
              <a:defRPr sz="1200" b="0" i="0" u="none" strike="noStrike" cap="none">
                <a:solidFill>
                  <a:schemeClr val="dk1"/>
                </a:solidFill>
                <a:latin typeface="Arial"/>
                <a:ea typeface="Arial"/>
                <a:cs typeface="Arial"/>
                <a:sym typeface="Arial"/>
              </a:defRPr>
            </a:lvl3pPr>
            <a:lvl4pPr marL="1371600" marR="0" lvl="3" indent="0" algn="l" rtl="0">
              <a:spcBef>
                <a:spcPts val="0"/>
              </a:spcBef>
              <a:buNone/>
              <a:defRPr sz="1200" b="0" i="0" u="none" strike="noStrike" cap="none">
                <a:solidFill>
                  <a:schemeClr val="dk1"/>
                </a:solidFill>
                <a:latin typeface="Arial"/>
                <a:ea typeface="Arial"/>
                <a:cs typeface="Arial"/>
                <a:sym typeface="Arial"/>
              </a:defRPr>
            </a:lvl4pPr>
            <a:lvl5pPr marL="1828800" marR="0" lvl="4" indent="0" algn="l" rtl="0">
              <a:spcBef>
                <a:spcPts val="0"/>
              </a:spcBef>
              <a:buNone/>
              <a:defRPr sz="1200" b="0" i="0" u="none" strike="noStrike" cap="none">
                <a:solidFill>
                  <a:schemeClr val="dk1"/>
                </a:solidFill>
                <a:latin typeface="Arial"/>
                <a:ea typeface="Arial"/>
                <a:cs typeface="Arial"/>
                <a:sym typeface="Arial"/>
              </a:defRPr>
            </a:lvl5pPr>
            <a:lvl6pPr marL="2286000" marR="0" lvl="5" indent="0" algn="l" rtl="0">
              <a:spcBef>
                <a:spcPts val="0"/>
              </a:spcBef>
              <a:buNone/>
              <a:defRPr sz="1200" b="0" i="0" u="none" strike="noStrike" cap="none">
                <a:solidFill>
                  <a:schemeClr val="dk1"/>
                </a:solidFill>
                <a:latin typeface="Arial"/>
                <a:ea typeface="Arial"/>
                <a:cs typeface="Arial"/>
                <a:sym typeface="Arial"/>
              </a:defRPr>
            </a:lvl6pPr>
            <a:lvl7pPr marL="2743200" marR="0" lvl="6" indent="0" algn="l" rtl="0">
              <a:spcBef>
                <a:spcPts val="0"/>
              </a:spcBef>
              <a:buNone/>
              <a:defRPr sz="1200" b="0" i="0" u="none" strike="noStrike" cap="none">
                <a:solidFill>
                  <a:schemeClr val="dk1"/>
                </a:solidFill>
                <a:latin typeface="Arial"/>
                <a:ea typeface="Arial"/>
                <a:cs typeface="Arial"/>
                <a:sym typeface="Arial"/>
              </a:defRPr>
            </a:lvl7pPr>
            <a:lvl8pPr marL="3200400" marR="0" lvl="7" indent="0" algn="l" rtl="0">
              <a:spcBef>
                <a:spcPts val="0"/>
              </a:spcBef>
              <a:buNone/>
              <a:defRPr sz="1200" b="0" i="0" u="none" strike="noStrike" cap="none">
                <a:solidFill>
                  <a:schemeClr val="dk1"/>
                </a:solidFill>
                <a:latin typeface="Arial"/>
                <a:ea typeface="Arial"/>
                <a:cs typeface="Arial"/>
                <a:sym typeface="Arial"/>
              </a:defRPr>
            </a:lvl8pPr>
            <a:lvl9pPr marL="3657600" marR="0" lvl="8" indent="0" algn="l" rtl="0">
              <a:spcBef>
                <a:spcPts val="0"/>
              </a:spcBef>
              <a:buNone/>
              <a:defRPr sz="1200" b="0" i="0" u="none" strike="noStrike" cap="none">
                <a:solidFill>
                  <a:schemeClr val="dk1"/>
                </a:solidFill>
                <a:latin typeface="Arial"/>
                <a:ea typeface="Arial"/>
                <a:cs typeface="Arial"/>
                <a:sym typeface="Arial"/>
              </a:defRPr>
            </a:lvl9pPr>
          </a:lstStyle>
          <a:p>
            <a:endParaRPr/>
          </a:p>
        </p:txBody>
      </p:sp>
      <p:sp>
        <p:nvSpPr>
          <p:cNvPr id="7" name="Shape 7"/>
          <p:cNvSpPr txBox="1">
            <a:spLocks noGrp="1"/>
          </p:cNvSpPr>
          <p:nvPr>
            <p:ph type="ftr" idx="11"/>
          </p:nvPr>
        </p:nvSpPr>
        <p:spPr>
          <a:xfrm>
            <a:off x="0" y="8685213"/>
            <a:ext cx="2971799" cy="457200"/>
          </a:xfrm>
          <a:prstGeom prst="rect">
            <a:avLst/>
          </a:prstGeom>
          <a:noFill/>
          <a:ln>
            <a:noFill/>
          </a:ln>
        </p:spPr>
        <p:txBody>
          <a:bodyPr lIns="91425" tIns="91425" rIns="91425" bIns="91425" anchor="b"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8" name="Shape 8"/>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Arial"/>
                <a:ea typeface="Arial"/>
                <a:cs typeface="Arial"/>
                <a:sym typeface="Arial"/>
              </a:rPr>
              <a:t>‹#›</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457102709"/>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dirty="0" smtClean="0">
                <a:solidFill>
                  <a:schemeClr val="dk1"/>
                </a:solidFill>
                <a:latin typeface="Arial"/>
                <a:ea typeface="Arial"/>
                <a:cs typeface="Arial"/>
                <a:sym typeface="Arial"/>
              </a:rPr>
              <a:t>If this PowerPoint presentation contains mathematical equations, you may need to check that your computer has the following installed:</a:t>
            </a:r>
          </a:p>
          <a:p>
            <a:r>
              <a:rPr lang="en-US" sz="1200" b="0" i="0" u="none" strike="noStrike" kern="1200" cap="none" dirty="0" smtClean="0">
                <a:solidFill>
                  <a:schemeClr val="dk1"/>
                </a:solidFill>
                <a:latin typeface="Arial"/>
                <a:ea typeface="Arial"/>
                <a:cs typeface="Arial"/>
                <a:sym typeface="Arial"/>
              </a:rPr>
              <a:t>1) MathType Plugin</a:t>
            </a:r>
          </a:p>
          <a:p>
            <a:r>
              <a:rPr lang="en-US" sz="1200" b="0" i="0" u="none" strike="noStrike" kern="1200" cap="none" dirty="0" smtClean="0">
                <a:solidFill>
                  <a:schemeClr val="dk1"/>
                </a:solidFill>
                <a:latin typeface="Arial"/>
                <a:ea typeface="Arial"/>
                <a:cs typeface="Arial"/>
                <a:sym typeface="Arial"/>
              </a:rPr>
              <a:t>2) Math Player (free versions available)</a:t>
            </a:r>
          </a:p>
          <a:p>
            <a:r>
              <a:rPr lang="en-US" sz="1200" b="0" i="0" u="none" strike="noStrike" kern="1200" cap="none" dirty="0" smtClean="0">
                <a:solidFill>
                  <a:schemeClr val="dk1"/>
                </a:solidFill>
                <a:latin typeface="Arial"/>
                <a:ea typeface="Arial"/>
                <a:cs typeface="Arial"/>
                <a:sym typeface="Arial"/>
              </a:rPr>
              <a:t>3) NVDA Reader (free versions available)</a:t>
            </a:r>
            <a:endParaRPr lang="en-US" dirty="0" smtClean="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3099114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Shape 17"/>
        <p:cNvGrpSpPr/>
        <p:nvPr/>
      </p:nvGrpSpPr>
      <p:grpSpPr>
        <a:xfrm>
          <a:off x="0" y="0"/>
          <a:ext cx="0" cy="0"/>
          <a:chOff x="0" y="0"/>
          <a:chExt cx="0" cy="0"/>
        </a:xfrm>
      </p:grpSpPr>
      <p:sp>
        <p:nvSpPr>
          <p:cNvPr id="18" name="Shape 18"/>
          <p:cNvSpPr/>
          <p:nvPr/>
        </p:nvSpPr>
        <p:spPr>
          <a:xfrm>
            <a:off x="0" y="0"/>
            <a:ext cx="9144000" cy="3886200"/>
          </a:xfrm>
          <a:prstGeom prst="rect">
            <a:avLst/>
          </a:prstGeom>
          <a:solidFill>
            <a:srgbClr val="007FA3"/>
          </a:solidFill>
          <a:ln w="25400" cap="flat" cmpd="sng">
            <a:solidFill>
              <a:srgbClr val="007FA3"/>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19" name="Shape 19"/>
          <p:cNvSpPr txBox="1">
            <a:spLocks noGrp="1"/>
          </p:cNvSpPr>
          <p:nvPr>
            <p:ph type="ctrTitle"/>
          </p:nvPr>
        </p:nvSpPr>
        <p:spPr>
          <a:xfrm>
            <a:off x="685800" y="762000"/>
            <a:ext cx="7772400" cy="2838451"/>
          </a:xfrm>
          <a:prstGeom prst="rect">
            <a:avLst/>
          </a:prstGeom>
          <a:noFill/>
          <a:ln>
            <a:noFill/>
          </a:ln>
        </p:spPr>
        <p:txBody>
          <a:bodyPr lIns="91425" tIns="91425" rIns="91425" bIns="91425" anchor="b" anchorCtr="0"/>
          <a:lstStyle>
            <a:lvl1pPr marL="0" marR="0" lvl="0" indent="0" algn="l" rtl="0">
              <a:lnSpc>
                <a:spcPct val="100000"/>
              </a:lnSpc>
              <a:spcBef>
                <a:spcPts val="0"/>
              </a:spcBef>
              <a:buClr>
                <a:schemeClr val="lt1"/>
              </a:buClr>
              <a:buFont typeface="Times New Roman"/>
              <a:buNone/>
              <a:defRPr sz="3600" b="1" i="0" u="none" strike="noStrike" cap="none">
                <a:solidFill>
                  <a:schemeClr val="lt1"/>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20" name="Shape 20"/>
          <p:cNvSpPr txBox="1">
            <a:spLocks noGrp="1"/>
          </p:cNvSpPr>
          <p:nvPr>
            <p:ph type="subTitle" idx="1"/>
          </p:nvPr>
        </p:nvSpPr>
        <p:spPr>
          <a:xfrm>
            <a:off x="674687" y="3962400"/>
            <a:ext cx="7794625" cy="175260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1800" b="0" i="0" u="none" strike="noStrike" cap="none">
                <a:solidFill>
                  <a:schemeClr val="dk1"/>
                </a:solidFill>
                <a:latin typeface="Arial"/>
                <a:ea typeface="Arial"/>
                <a:cs typeface="Arial"/>
                <a:sym typeface="Arial"/>
              </a:defRPr>
            </a:lvl1pPr>
            <a:lvl2pPr marL="457200" marR="0" lvl="1"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2pPr>
            <a:lvl3pPr marL="914400" marR="0" lvl="2" indent="0" algn="ctr" rtl="0">
              <a:spcBef>
                <a:spcPts val="600"/>
              </a:spcBef>
              <a:buClr>
                <a:srgbClr val="007FA3"/>
              </a:buClr>
              <a:buFont typeface="Noto Sans Symbols"/>
              <a:buNone/>
              <a:defRPr sz="1600" b="0" i="0" u="none" strike="noStrike" cap="none">
                <a:solidFill>
                  <a:srgbClr val="888888"/>
                </a:solidFill>
                <a:latin typeface="Arial"/>
                <a:ea typeface="Arial"/>
                <a:cs typeface="Arial"/>
                <a:sym typeface="Arial"/>
              </a:defRPr>
            </a:lvl3pPr>
            <a:lvl4pPr marL="1371600" marR="0" lvl="3"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4pPr>
            <a:lvl5pPr marL="1828800" marR="0" lvl="4"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5pPr>
            <a:lvl6pPr marL="2286000" marR="0" lvl="5"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6pPr>
            <a:lvl7pPr marL="2743200" marR="0" lvl="6"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7pPr>
            <a:lvl8pPr marL="3200400" marR="0" lvl="7"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8pPr>
            <a:lvl9pPr marL="3657600" marR="0" lvl="8"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9pPr>
          </a:lstStyle>
          <a:p>
            <a:endParaRPr dirty="0"/>
          </a:p>
        </p:txBody>
      </p:sp>
      <p:sp>
        <p:nvSpPr>
          <p:cNvPr id="21" name="Shape 21"/>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22" name="Shape 22"/>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23" name="Shape 23"/>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32457349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Title Only">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76" name="Shape 76"/>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77" name="Shape 77"/>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78" name="Shape 78"/>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Two Content">
    <p:spTree>
      <p:nvGrpSpPr>
        <p:cNvPr id="1" name="Shape 30"/>
        <p:cNvGrpSpPr/>
        <p:nvPr/>
      </p:nvGrpSpPr>
      <p:grpSpPr>
        <a:xfrm>
          <a:off x="0" y="0"/>
          <a:ext cx="0" cy="0"/>
          <a:chOff x="0" y="0"/>
          <a:chExt cx="0" cy="0"/>
        </a:xfrm>
      </p:grpSpPr>
      <p:sp>
        <p:nvSpPr>
          <p:cNvPr id="31" name="Shape 31"/>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2" name="Shape 32"/>
          <p:cNvSpPr txBox="1">
            <a:spLocks noGrp="1"/>
          </p:cNvSpPr>
          <p:nvPr>
            <p:ph type="body" idx="1"/>
          </p:nvPr>
        </p:nvSpPr>
        <p:spPr>
          <a:xfrm>
            <a:off x="457200" y="1600200"/>
            <a:ext cx="8229600" cy="2163763"/>
          </a:xfrm>
          <a:prstGeom prst="rect">
            <a:avLst/>
          </a:prstGeom>
          <a:noFill/>
          <a:ln>
            <a:noFill/>
          </a:ln>
        </p:spPr>
        <p:txBody>
          <a:bodyPr lIns="91425" tIns="91425" rIns="91425" bIns="91425" anchor="t" anchorCtr="0"/>
          <a:lstStyle>
            <a:lvl1pPr marL="256032" marR="0" lvl="0" indent="-2560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283464"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2286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6pPr>
            <a:lvl7pPr marL="2971800" marR="0" lvl="6"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7pPr>
            <a:lvl8pPr marL="3429000" marR="0" lvl="7"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8pPr>
            <a:lvl9pPr marL="3886200" marR="0" lvl="8"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9pPr>
          </a:lstStyle>
          <a:p>
            <a:endParaRPr lang="en-US" dirty="0" smtClean="0"/>
          </a:p>
          <a:p>
            <a:pPr lvl="1"/>
            <a:endParaRPr lang="en-US" dirty="0" smtClean="0"/>
          </a:p>
          <a:p>
            <a:pPr lvl="2"/>
            <a:endParaRPr dirty="0"/>
          </a:p>
        </p:txBody>
      </p:sp>
      <p:sp>
        <p:nvSpPr>
          <p:cNvPr id="33" name="Shape 33"/>
          <p:cNvSpPr txBox="1">
            <a:spLocks noGrp="1"/>
          </p:cNvSpPr>
          <p:nvPr>
            <p:ph type="body" idx="2"/>
          </p:nvPr>
        </p:nvSpPr>
        <p:spPr>
          <a:xfrm>
            <a:off x="457200" y="3962400"/>
            <a:ext cx="8229600" cy="2163763"/>
          </a:xfrm>
          <a:prstGeom prst="rect">
            <a:avLst/>
          </a:prstGeom>
          <a:noFill/>
          <a:ln>
            <a:noFill/>
          </a:ln>
        </p:spPr>
        <p:txBody>
          <a:bodyPr lIns="91425" tIns="91425" rIns="91425" bIns="91425" anchor="t" anchorCtr="0"/>
          <a:lstStyle>
            <a:lvl1pPr marL="256032" marR="0" lvl="0" indent="-2560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283464"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2286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6pPr>
            <a:lvl7pPr marL="2971800" marR="0" lvl="6"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7pPr>
            <a:lvl8pPr marL="3429000" marR="0" lvl="7"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8pPr>
            <a:lvl9pPr marL="3886200" marR="0" lvl="8"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9pPr>
          </a:lstStyle>
          <a:p>
            <a:endParaRPr lang="en-US" dirty="0" smtClean="0"/>
          </a:p>
          <a:p>
            <a:pPr lvl="1"/>
            <a:endParaRPr lang="en-US" dirty="0" smtClean="0"/>
          </a:p>
          <a:p>
            <a:pPr lvl="2"/>
            <a:endParaRPr dirty="0"/>
          </a:p>
        </p:txBody>
      </p:sp>
      <p:sp>
        <p:nvSpPr>
          <p:cNvPr id="34" name="Shape 34"/>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146176256"/>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Blank">
    <p:spTree>
      <p:nvGrpSpPr>
        <p:cNvPr id="1" name="Shape 79"/>
        <p:cNvGrpSpPr/>
        <p:nvPr/>
      </p:nvGrpSpPr>
      <p:grpSpPr>
        <a:xfrm>
          <a:off x="0" y="0"/>
          <a:ext cx="0" cy="0"/>
          <a:chOff x="0" y="0"/>
          <a:chExt cx="0" cy="0"/>
        </a:xfrm>
      </p:grpSpPr>
      <p:sp>
        <p:nvSpPr>
          <p:cNvPr id="80" name="Shape 80"/>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81" name="Shape 81"/>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82" name="Shape 82"/>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dk1"/>
                </a:solidFill>
                <a:latin typeface="Arial"/>
                <a:ea typeface="Arial"/>
                <a:cs typeface="Arial"/>
                <a:sym typeface="Arial"/>
              </a:rPr>
              <a:t>‹#›</a:t>
            </a:fld>
            <a:endParaRPr lang="en-US" sz="9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hapter Opener">
    <p:spTree>
      <p:nvGrpSpPr>
        <p:cNvPr id="1" name="Shape 37"/>
        <p:cNvGrpSpPr/>
        <p:nvPr/>
      </p:nvGrpSpPr>
      <p:grpSpPr>
        <a:xfrm>
          <a:off x="0" y="0"/>
          <a:ext cx="0" cy="0"/>
          <a:chOff x="0" y="0"/>
          <a:chExt cx="0" cy="0"/>
        </a:xfrm>
      </p:grpSpPr>
      <p:sp>
        <p:nvSpPr>
          <p:cNvPr id="38" name="Shape 38"/>
          <p:cNvSpPr txBox="1">
            <a:spLocks noGrp="1"/>
          </p:cNvSpPr>
          <p:nvPr>
            <p:ph type="title"/>
          </p:nvPr>
        </p:nvSpPr>
        <p:spPr>
          <a:xfrm>
            <a:off x="457200" y="215371"/>
            <a:ext cx="8229600" cy="622828"/>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9" name="Shape 39"/>
          <p:cNvSpPr txBox="1">
            <a:spLocks noGrp="1"/>
          </p:cNvSpPr>
          <p:nvPr>
            <p:ph type="body" idx="1"/>
          </p:nvPr>
        </p:nvSpPr>
        <p:spPr>
          <a:xfrm>
            <a:off x="457200" y="816429"/>
            <a:ext cx="8229600" cy="47897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0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a:p>
        </p:txBody>
      </p:sp>
      <p:sp>
        <p:nvSpPr>
          <p:cNvPr id="40" name="Shape 40"/>
          <p:cNvSpPr txBox="1">
            <a:spLocks noGrp="1"/>
          </p:cNvSpPr>
          <p:nvPr>
            <p:ph type="body" idx="2"/>
          </p:nvPr>
        </p:nvSpPr>
        <p:spPr>
          <a:xfrm>
            <a:off x="5029200" y="1600200"/>
            <a:ext cx="3657600" cy="1600198"/>
          </a:xfrm>
          <a:prstGeom prst="rect">
            <a:avLst/>
          </a:prstGeom>
          <a:noFill/>
          <a:ln>
            <a:noFill/>
          </a:ln>
        </p:spPr>
        <p:txBody>
          <a:bodyPr lIns="91425" tIns="91425" rIns="91425" bIns="91425" anchor="b" anchorCtr="0"/>
          <a:lstStyle>
            <a:lvl1pPr marL="0" marR="0" lvl="0" indent="0" algn="l" rtl="0">
              <a:spcBef>
                <a:spcPts val="0"/>
              </a:spcBef>
              <a:buClr>
                <a:srgbClr val="007FA3"/>
              </a:buClr>
              <a:buFont typeface="Arial"/>
              <a:buNone/>
              <a:defRPr sz="30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44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9pPr>
          </a:lstStyle>
          <a:p>
            <a:endParaRPr/>
          </a:p>
        </p:txBody>
      </p:sp>
      <p:sp>
        <p:nvSpPr>
          <p:cNvPr id="41" name="Shape 41"/>
          <p:cNvSpPr txBox="1">
            <a:spLocks noGrp="1"/>
          </p:cNvSpPr>
          <p:nvPr>
            <p:ph type="body" idx="3"/>
          </p:nvPr>
        </p:nvSpPr>
        <p:spPr>
          <a:xfrm>
            <a:off x="5029200" y="3200400"/>
            <a:ext cx="3657600" cy="2925763"/>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2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endParaRPr/>
          </a:p>
        </p:txBody>
      </p:sp>
      <p:sp>
        <p:nvSpPr>
          <p:cNvPr id="42" name="Shape 42"/>
          <p:cNvSpPr txBox="1">
            <a:spLocks noGrp="1"/>
          </p:cNvSpPr>
          <p:nvPr>
            <p:ph type="ftr" idx="11"/>
          </p:nvPr>
        </p:nvSpPr>
        <p:spPr>
          <a:xfrm>
            <a:off x="93969" y="6165337"/>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43" name="Shape 4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44" name="Shape 4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
        <p:nvSpPr>
          <p:cNvPr id="9" name="Shape 39"/>
          <p:cNvSpPr txBox="1">
            <a:spLocks noGrp="1"/>
          </p:cNvSpPr>
          <p:nvPr>
            <p:ph type="body" idx="13"/>
          </p:nvPr>
        </p:nvSpPr>
        <p:spPr>
          <a:xfrm>
            <a:off x="474779" y="1500547"/>
            <a:ext cx="8229600" cy="205153"/>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0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a:p>
        </p:txBody>
      </p:sp>
    </p:spTree>
    <p:extLst>
      <p:ext uri="{BB962C8B-B14F-4D97-AF65-F5344CB8AC3E}">
        <p14:creationId xmlns:p14="http://schemas.microsoft.com/office/powerpoint/2010/main" val="30688579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Figure + Caption">
    <p:spTree>
      <p:nvGrpSpPr>
        <p:cNvPr id="1" name="Shape 53"/>
        <p:cNvGrpSpPr/>
        <p:nvPr/>
      </p:nvGrpSpPr>
      <p:grpSpPr>
        <a:xfrm>
          <a:off x="0" y="0"/>
          <a:ext cx="0" cy="0"/>
          <a:chOff x="0" y="0"/>
          <a:chExt cx="0" cy="0"/>
        </a:xfrm>
      </p:grpSpPr>
      <p:sp>
        <p:nvSpPr>
          <p:cNvPr id="54" name="Shape 54"/>
          <p:cNvSpPr txBox="1">
            <a:spLocks noGrp="1"/>
          </p:cNvSpPr>
          <p:nvPr>
            <p:ph type="title"/>
          </p:nvPr>
        </p:nvSpPr>
        <p:spPr>
          <a:xfrm>
            <a:off x="457200" y="228600"/>
            <a:ext cx="8229600" cy="1066799"/>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55" name="Shape 55"/>
          <p:cNvSpPr txBox="1">
            <a:spLocks noGrp="1"/>
          </p:cNvSpPr>
          <p:nvPr>
            <p:ph type="body" idx="1"/>
          </p:nvPr>
        </p:nvSpPr>
        <p:spPr>
          <a:xfrm>
            <a:off x="457200" y="5368160"/>
            <a:ext cx="8229600" cy="916856"/>
          </a:xfrm>
          <a:prstGeom prst="rect">
            <a:avLst/>
          </a:prstGeom>
          <a:noFill/>
          <a:ln>
            <a:noFill/>
          </a:ln>
        </p:spPr>
        <p:txBody>
          <a:bodyPr lIns="91425" tIns="91425" rIns="91425" bIns="91425" anchor="b" anchorCtr="0"/>
          <a:lstStyle>
            <a:lvl1pPr marL="0" marR="0" lvl="0" indent="0" algn="l" rtl="0">
              <a:spcBef>
                <a:spcPts val="0"/>
              </a:spcBef>
              <a:buClr>
                <a:srgbClr val="007FA3"/>
              </a:buClr>
              <a:buFont typeface="Arial"/>
              <a:buNone/>
              <a:defRPr sz="8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endParaRPr/>
          </a:p>
        </p:txBody>
      </p:sp>
      <p:sp>
        <p:nvSpPr>
          <p:cNvPr id="56" name="Shape 56"/>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57" name="Shape 57"/>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58" name="Shape 58"/>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dk1"/>
                </a:solidFill>
                <a:latin typeface="Arial"/>
                <a:ea typeface="Arial"/>
                <a:cs typeface="Arial"/>
                <a:sym typeface="Arial"/>
              </a:rPr>
              <a:t>‹#›</a:t>
            </a:fld>
            <a:endParaRPr lang="en-US" sz="9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8263026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Title and Content">
    <p:spTree>
      <p:nvGrpSpPr>
        <p:cNvPr id="1" name="Shape 24"/>
        <p:cNvGrpSpPr/>
        <p:nvPr/>
      </p:nvGrpSpPr>
      <p:grpSpPr>
        <a:xfrm>
          <a:off x="0" y="0"/>
          <a:ext cx="0" cy="0"/>
          <a:chOff x="0" y="0"/>
          <a:chExt cx="0" cy="0"/>
        </a:xfrm>
      </p:grpSpPr>
      <p:sp>
        <p:nvSpPr>
          <p:cNvPr id="25" name="Title 1"/>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6" name="Content Placeholder"/>
          <p:cNvSpPr txBox="1">
            <a:spLocks noGrp="1"/>
          </p:cNvSpPr>
          <p:nvPr>
            <p:ph type="body" idx="1"/>
          </p:nvPr>
        </p:nvSpPr>
        <p:spPr>
          <a:xfrm>
            <a:off x="457200" y="1600200"/>
            <a:ext cx="8229600" cy="4525963"/>
          </a:xfrm>
          <a:prstGeom prst="rect">
            <a:avLst/>
          </a:prstGeom>
          <a:noFill/>
          <a:ln>
            <a:noFill/>
          </a:ln>
        </p:spPr>
        <p:txBody>
          <a:bodyPr lIns="91425" tIns="91425" rIns="91425" bIns="91425" anchor="t" anchorCtr="0"/>
          <a:lstStyle>
            <a:lvl1pPr marL="255600" marR="0" lvl="0" indent="-255600" algn="l" rtl="0">
              <a:spcBef>
                <a:spcPts val="1500"/>
              </a:spcBef>
              <a:buClr>
                <a:srgbClr val="007FA3"/>
              </a:buClr>
              <a:buSzPct val="100000"/>
              <a:buFont typeface="Arial" panose="020B0604020202020204" pitchFamily="34" charset="0"/>
              <a:buChar char="•"/>
              <a:tabLst>
                <a:tab pos="176213" algn="l"/>
              </a:tabLst>
              <a:defRPr sz="1600" b="0" i="0" u="none" strike="noStrike" cap="none">
                <a:solidFill>
                  <a:schemeClr val="dk1"/>
                </a:solidFill>
                <a:latin typeface="Arial"/>
                <a:ea typeface="Arial"/>
                <a:cs typeface="Arial"/>
                <a:sym typeface="Arial"/>
              </a:defRPr>
            </a:lvl1pPr>
            <a:lvl2pPr marL="742950" marR="0" lvl="1" indent="-283464"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2286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lang="en-IN" dirty="0" smtClean="0"/>
          </a:p>
          <a:p>
            <a:pPr lvl="1"/>
            <a:endParaRPr lang="en-IN" dirty="0" smtClean="0"/>
          </a:p>
          <a:p>
            <a:pPr lvl="2"/>
            <a:endParaRPr lang="en-IN" dirty="0" smtClean="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earning Objectives">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lvl1pPr>
              <a:defRPr>
                <a:solidFill>
                  <a:srgbClr val="3399B5"/>
                </a:solidFill>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marL="118872" indent="-118872">
              <a:buClr>
                <a:srgbClr val="007FA3"/>
              </a:buClr>
              <a:buSzPct val="25000"/>
              <a:defRPr sz="1600"/>
            </a:lvl1pPr>
            <a:lvl2pPr marL="569913" indent="-285750">
              <a:buClr>
                <a:srgbClr val="007FA3"/>
              </a:buClr>
              <a:defRPr sz="1600"/>
            </a:lvl2pPr>
            <a:lvl3pPr>
              <a:buClr>
                <a:srgbClr val="007FA3"/>
              </a:buClr>
              <a:defRPr sz="1600"/>
            </a:lvl3pPr>
            <a:lvl4pPr>
              <a:buClr>
                <a:srgbClr val="007FA3"/>
              </a:buClr>
              <a:defRPr sz="1600"/>
            </a:lvl4pPr>
            <a:lvl5pPr>
              <a:buClr>
                <a:srgbClr val="007FA3"/>
              </a:buClr>
              <a:defRPr sz="1600"/>
            </a:lvl5pPr>
            <a:lvl6pPr>
              <a:buClr>
                <a:srgbClr val="007FA3"/>
              </a:buClr>
              <a:defRPr sz="1600"/>
            </a:lvl6pPr>
            <a:lvl7pPr>
              <a:buClr>
                <a:srgbClr val="007FA3"/>
              </a:buClr>
              <a:defRPr sz="1600"/>
            </a:lvl7pPr>
            <a:lvl8pPr>
              <a:buClr>
                <a:srgbClr val="007FA3"/>
              </a:buClr>
              <a:defRPr sz="1600"/>
            </a:lvl8pPr>
            <a:lvl9pPr>
              <a:buClr>
                <a:srgbClr val="007FA3"/>
              </a:buCl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3/1/2018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41315124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and 5 Content">
    <p:spTree>
      <p:nvGrpSpPr>
        <p:cNvPr id="1" name="Shape 24"/>
        <p:cNvGrpSpPr/>
        <p:nvPr/>
      </p:nvGrpSpPr>
      <p:grpSpPr>
        <a:xfrm>
          <a:off x="0" y="0"/>
          <a:ext cx="0" cy="0"/>
          <a:chOff x="0" y="0"/>
          <a:chExt cx="0" cy="0"/>
        </a:xfrm>
      </p:grpSpPr>
      <p:sp>
        <p:nvSpPr>
          <p:cNvPr id="25" name="Title 1"/>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6" name="Content Placeholder 1"/>
          <p:cNvSpPr txBox="1">
            <a:spLocks noGrp="1"/>
          </p:cNvSpPr>
          <p:nvPr>
            <p:ph type="body" idx="1"/>
          </p:nvPr>
        </p:nvSpPr>
        <p:spPr>
          <a:xfrm>
            <a:off x="457200" y="1600201"/>
            <a:ext cx="8229600" cy="533400"/>
          </a:xfrm>
          <a:prstGeom prst="rect">
            <a:avLst/>
          </a:prstGeom>
          <a:noFill/>
          <a:ln>
            <a:noFill/>
          </a:ln>
        </p:spPr>
        <p:txBody>
          <a:bodyPr lIns="91425" tIns="91425" rIns="91425" bIns="91425" anchor="t" anchorCtr="0"/>
          <a:lstStyle>
            <a:lvl1pPr marL="255600" marR="0" lvl="0" indent="-255600" algn="l" rtl="0">
              <a:spcBef>
                <a:spcPts val="1500"/>
              </a:spcBef>
              <a:buClr>
                <a:srgbClr val="007FA3"/>
              </a:buClr>
              <a:buSzPct val="100000"/>
              <a:buFont typeface="Arial" panose="020B0604020202020204" pitchFamily="34" charset="0"/>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lang="en-IN" dirty="0" smtClean="0"/>
          </a:p>
        </p:txBody>
      </p:sp>
      <p:sp>
        <p:nvSpPr>
          <p:cNvPr id="3" name="Content Placeholder 2"/>
          <p:cNvSpPr>
            <a:spLocks noGrp="1"/>
          </p:cNvSpPr>
          <p:nvPr>
            <p:ph sz="quarter" idx="13"/>
          </p:nvPr>
        </p:nvSpPr>
        <p:spPr>
          <a:xfrm>
            <a:off x="457200" y="2278063"/>
            <a:ext cx="8229600" cy="558800"/>
          </a:xfrm>
        </p:spPr>
        <p:txBody>
          <a:bodyPr/>
          <a:lstStyle>
            <a:lvl1pPr indent="-255600">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5" name="Content Placeholder 4"/>
          <p:cNvSpPr>
            <a:spLocks noGrp="1"/>
          </p:cNvSpPr>
          <p:nvPr>
            <p:ph sz="quarter" idx="14"/>
          </p:nvPr>
        </p:nvSpPr>
        <p:spPr>
          <a:xfrm>
            <a:off x="457200" y="2954338"/>
            <a:ext cx="8232775" cy="609600"/>
          </a:xfrm>
        </p:spPr>
        <p:txBody>
          <a:bodyPr/>
          <a:lstStyle>
            <a:lvl1pPr indent="-255600">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7" name="Content Placeholder 6"/>
          <p:cNvSpPr>
            <a:spLocks noGrp="1"/>
          </p:cNvSpPr>
          <p:nvPr>
            <p:ph sz="quarter" idx="15"/>
          </p:nvPr>
        </p:nvSpPr>
        <p:spPr>
          <a:xfrm>
            <a:off x="457200" y="3733800"/>
            <a:ext cx="8229600" cy="550863"/>
          </a:xfrm>
        </p:spPr>
        <p:txBody>
          <a:bodyPr/>
          <a:lstStyle>
            <a:lvl1pPr marL="255588" indent="-255588">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9" name="Content Placeholder 8"/>
          <p:cNvSpPr>
            <a:spLocks noGrp="1"/>
          </p:cNvSpPr>
          <p:nvPr>
            <p:ph sz="quarter" idx="16"/>
          </p:nvPr>
        </p:nvSpPr>
        <p:spPr>
          <a:xfrm>
            <a:off x="457200" y="4427538"/>
            <a:ext cx="8229600" cy="652462"/>
          </a:xfrm>
        </p:spPr>
        <p:txBody>
          <a:bodyPr/>
          <a:lstStyle>
            <a:lvl1pPr marL="255588" indent="-255588">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11" name="Content Placeholder 10"/>
          <p:cNvSpPr>
            <a:spLocks noGrp="1"/>
          </p:cNvSpPr>
          <p:nvPr>
            <p:ph sz="quarter" idx="17"/>
          </p:nvPr>
        </p:nvSpPr>
        <p:spPr>
          <a:xfrm>
            <a:off x="457200" y="5181600"/>
            <a:ext cx="8229600" cy="500063"/>
          </a:xfrm>
        </p:spPr>
        <p:txBody>
          <a:bodyPr/>
          <a:lstStyle>
            <a:lvl1pPr marL="255588" indent="-255588">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Tree>
    <p:extLst>
      <p:ext uri="{BB962C8B-B14F-4D97-AF65-F5344CB8AC3E}">
        <p14:creationId xmlns:p14="http://schemas.microsoft.com/office/powerpoint/2010/main" val="34289802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Title and 5 Content">
    <p:spTree>
      <p:nvGrpSpPr>
        <p:cNvPr id="1" name="Shape 24"/>
        <p:cNvGrpSpPr/>
        <p:nvPr/>
      </p:nvGrpSpPr>
      <p:grpSpPr>
        <a:xfrm>
          <a:off x="0" y="0"/>
          <a:ext cx="0" cy="0"/>
          <a:chOff x="0" y="0"/>
          <a:chExt cx="0" cy="0"/>
        </a:xfrm>
      </p:grpSpPr>
      <p:sp>
        <p:nvSpPr>
          <p:cNvPr id="25" name="Title 1"/>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6" name="Content Placeholder 1"/>
          <p:cNvSpPr txBox="1">
            <a:spLocks noGrp="1"/>
          </p:cNvSpPr>
          <p:nvPr>
            <p:ph type="body" idx="1"/>
          </p:nvPr>
        </p:nvSpPr>
        <p:spPr>
          <a:xfrm>
            <a:off x="457200" y="1600201"/>
            <a:ext cx="8229600" cy="533400"/>
          </a:xfrm>
          <a:prstGeom prst="rect">
            <a:avLst/>
          </a:prstGeom>
          <a:noFill/>
          <a:ln>
            <a:noFill/>
          </a:ln>
        </p:spPr>
        <p:txBody>
          <a:bodyPr lIns="91425" tIns="91425" rIns="91425" bIns="91425" anchor="t" anchorCtr="0"/>
          <a:lstStyle>
            <a:lvl1pPr marL="255600" marR="0" lvl="0" indent="-255600" algn="l" rtl="0">
              <a:spcBef>
                <a:spcPts val="1500"/>
              </a:spcBef>
              <a:buClr>
                <a:srgbClr val="007FA3"/>
              </a:buClr>
              <a:buSzPct val="100000"/>
              <a:buFont typeface="Arial" panose="020B0604020202020204" pitchFamily="34" charset="0"/>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lang="en-IN" dirty="0" smtClean="0"/>
          </a:p>
        </p:txBody>
      </p:sp>
      <p:sp>
        <p:nvSpPr>
          <p:cNvPr id="3" name="Content Placeholder 2"/>
          <p:cNvSpPr>
            <a:spLocks noGrp="1"/>
          </p:cNvSpPr>
          <p:nvPr>
            <p:ph sz="quarter" idx="13"/>
          </p:nvPr>
        </p:nvSpPr>
        <p:spPr>
          <a:xfrm>
            <a:off x="457200" y="2278063"/>
            <a:ext cx="8229600" cy="558800"/>
          </a:xfrm>
        </p:spPr>
        <p:txBody>
          <a:bodyPr/>
          <a:lstStyle>
            <a:lvl1pPr indent="-255600">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5" name="Content Placeholder 4"/>
          <p:cNvSpPr>
            <a:spLocks noGrp="1"/>
          </p:cNvSpPr>
          <p:nvPr>
            <p:ph sz="quarter" idx="14"/>
          </p:nvPr>
        </p:nvSpPr>
        <p:spPr>
          <a:xfrm>
            <a:off x="457200" y="2954338"/>
            <a:ext cx="8232775" cy="609600"/>
          </a:xfrm>
        </p:spPr>
        <p:txBody>
          <a:bodyPr/>
          <a:lstStyle>
            <a:lvl1pPr indent="-255600">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7" name="Content Placeholder 6"/>
          <p:cNvSpPr>
            <a:spLocks noGrp="1"/>
          </p:cNvSpPr>
          <p:nvPr>
            <p:ph sz="quarter" idx="15"/>
          </p:nvPr>
        </p:nvSpPr>
        <p:spPr>
          <a:xfrm>
            <a:off x="457200" y="3733800"/>
            <a:ext cx="8229600" cy="550863"/>
          </a:xfrm>
        </p:spPr>
        <p:txBody>
          <a:bodyPr/>
          <a:lstStyle>
            <a:lvl1pPr marL="255588" indent="-255588">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9" name="Content Placeholder 8"/>
          <p:cNvSpPr>
            <a:spLocks noGrp="1"/>
          </p:cNvSpPr>
          <p:nvPr>
            <p:ph sz="quarter" idx="16"/>
          </p:nvPr>
        </p:nvSpPr>
        <p:spPr>
          <a:xfrm>
            <a:off x="457200" y="4427538"/>
            <a:ext cx="8229600" cy="652462"/>
          </a:xfrm>
        </p:spPr>
        <p:txBody>
          <a:bodyPr/>
          <a:lstStyle>
            <a:lvl1pPr marL="255588" indent="-255588">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11" name="Content Placeholder 10"/>
          <p:cNvSpPr>
            <a:spLocks noGrp="1"/>
          </p:cNvSpPr>
          <p:nvPr>
            <p:ph sz="quarter" idx="17"/>
          </p:nvPr>
        </p:nvSpPr>
        <p:spPr>
          <a:xfrm>
            <a:off x="457200" y="5181600"/>
            <a:ext cx="8229600" cy="500063"/>
          </a:xfrm>
        </p:spPr>
        <p:txBody>
          <a:bodyPr/>
          <a:lstStyle>
            <a:lvl1pPr marL="255588" indent="-255588">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4" name="Content Placeholder 3"/>
          <p:cNvSpPr>
            <a:spLocks noGrp="1"/>
          </p:cNvSpPr>
          <p:nvPr>
            <p:ph sz="quarter" idx="18"/>
          </p:nvPr>
        </p:nvSpPr>
        <p:spPr>
          <a:xfrm>
            <a:off x="457200" y="5811838"/>
            <a:ext cx="8229600" cy="457200"/>
          </a:xfrm>
        </p:spPr>
        <p:txBody>
          <a:bodyPr/>
          <a:lstStyle>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Content Placeholder 7"/>
          <p:cNvSpPr>
            <a:spLocks noGrp="1"/>
          </p:cNvSpPr>
          <p:nvPr>
            <p:ph sz="quarter" idx="19"/>
          </p:nvPr>
        </p:nvSpPr>
        <p:spPr>
          <a:xfrm>
            <a:off x="3657601" y="6418263"/>
            <a:ext cx="479834" cy="29845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Content Placeholder 11"/>
          <p:cNvSpPr>
            <a:spLocks noGrp="1"/>
          </p:cNvSpPr>
          <p:nvPr>
            <p:ph sz="quarter" idx="20"/>
          </p:nvPr>
        </p:nvSpPr>
        <p:spPr>
          <a:xfrm>
            <a:off x="5503863" y="6418263"/>
            <a:ext cx="453317" cy="298450"/>
          </a:xfrm>
        </p:spPr>
        <p:txBody>
          <a:body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4" name="Content Placeholder 13"/>
          <p:cNvSpPr>
            <a:spLocks noGrp="1"/>
          </p:cNvSpPr>
          <p:nvPr>
            <p:ph sz="quarter" idx="21"/>
          </p:nvPr>
        </p:nvSpPr>
        <p:spPr>
          <a:xfrm>
            <a:off x="7200900" y="6418263"/>
            <a:ext cx="576027" cy="298450"/>
          </a:xfrm>
        </p:spPr>
        <p:txBody>
          <a:body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Content Placeholder 5"/>
          <p:cNvSpPr>
            <a:spLocks noGrp="1"/>
          </p:cNvSpPr>
          <p:nvPr>
            <p:ph sz="quarter" idx="22"/>
          </p:nvPr>
        </p:nvSpPr>
        <p:spPr>
          <a:xfrm flipH="1">
            <a:off x="7976101" y="6418263"/>
            <a:ext cx="778599" cy="298450"/>
          </a:xfrm>
        </p:spPr>
        <p:txBody>
          <a:body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044794982"/>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cSld name="Chapter Opener">
    <p:spTree>
      <p:nvGrpSpPr>
        <p:cNvPr id="1" name="Shape 37"/>
        <p:cNvGrpSpPr/>
        <p:nvPr/>
      </p:nvGrpSpPr>
      <p:grpSpPr>
        <a:xfrm>
          <a:off x="0" y="0"/>
          <a:ext cx="0" cy="0"/>
          <a:chOff x="0" y="0"/>
          <a:chExt cx="0" cy="0"/>
        </a:xfrm>
      </p:grpSpPr>
      <p:sp>
        <p:nvSpPr>
          <p:cNvPr id="38" name="Shape 38"/>
          <p:cNvSpPr txBox="1">
            <a:spLocks noGrp="1"/>
          </p:cNvSpPr>
          <p:nvPr>
            <p:ph type="title"/>
          </p:nvPr>
        </p:nvSpPr>
        <p:spPr>
          <a:xfrm>
            <a:off x="457200" y="215371"/>
            <a:ext cx="8229600" cy="622828"/>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9" name="Shape 39"/>
          <p:cNvSpPr txBox="1">
            <a:spLocks noGrp="1"/>
          </p:cNvSpPr>
          <p:nvPr>
            <p:ph type="body" idx="1"/>
          </p:nvPr>
        </p:nvSpPr>
        <p:spPr>
          <a:xfrm>
            <a:off x="457200" y="816429"/>
            <a:ext cx="8229600" cy="47897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0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a:p>
        </p:txBody>
      </p:sp>
      <p:sp>
        <p:nvSpPr>
          <p:cNvPr id="40" name="Shape 40"/>
          <p:cNvSpPr txBox="1">
            <a:spLocks noGrp="1"/>
          </p:cNvSpPr>
          <p:nvPr>
            <p:ph type="body" idx="2"/>
          </p:nvPr>
        </p:nvSpPr>
        <p:spPr>
          <a:xfrm>
            <a:off x="5029200" y="1600200"/>
            <a:ext cx="3657600" cy="1600198"/>
          </a:xfrm>
          <a:prstGeom prst="rect">
            <a:avLst/>
          </a:prstGeom>
          <a:noFill/>
          <a:ln>
            <a:noFill/>
          </a:ln>
        </p:spPr>
        <p:txBody>
          <a:bodyPr lIns="91425" tIns="91425" rIns="91425" bIns="91425" anchor="b" anchorCtr="0"/>
          <a:lstStyle>
            <a:lvl1pPr marL="0" marR="0" lvl="0" indent="0" algn="l" rtl="0">
              <a:spcBef>
                <a:spcPts val="0"/>
              </a:spcBef>
              <a:buClr>
                <a:srgbClr val="007FA3"/>
              </a:buClr>
              <a:buFont typeface="Arial"/>
              <a:buNone/>
              <a:defRPr sz="30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44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9pPr>
          </a:lstStyle>
          <a:p>
            <a:endParaRPr/>
          </a:p>
        </p:txBody>
      </p:sp>
      <p:sp>
        <p:nvSpPr>
          <p:cNvPr id="41" name="Shape 41"/>
          <p:cNvSpPr txBox="1">
            <a:spLocks noGrp="1"/>
          </p:cNvSpPr>
          <p:nvPr>
            <p:ph type="body" idx="3"/>
          </p:nvPr>
        </p:nvSpPr>
        <p:spPr>
          <a:xfrm>
            <a:off x="5029200" y="3200400"/>
            <a:ext cx="3657600" cy="2925763"/>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2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endParaRPr/>
          </a:p>
        </p:txBody>
      </p:sp>
      <p:sp>
        <p:nvSpPr>
          <p:cNvPr id="42" name="Shape 42"/>
          <p:cNvSpPr txBox="1">
            <a:spLocks noGrp="1"/>
          </p:cNvSpPr>
          <p:nvPr>
            <p:ph type="ftr" idx="11"/>
          </p:nvPr>
        </p:nvSpPr>
        <p:spPr>
          <a:xfrm>
            <a:off x="93969" y="6165337"/>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43" name="Shape 4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44" name="Shape 4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Title + Learning Objectives and Content">
    <p:spTree>
      <p:nvGrpSpPr>
        <p:cNvPr id="1" name="Shape 61"/>
        <p:cNvGrpSpPr/>
        <p:nvPr/>
      </p:nvGrpSpPr>
      <p:grpSpPr>
        <a:xfrm>
          <a:off x="0" y="0"/>
          <a:ext cx="0" cy="0"/>
          <a:chOff x="0" y="0"/>
          <a:chExt cx="0" cy="0"/>
        </a:xfrm>
      </p:grpSpPr>
      <p:sp>
        <p:nvSpPr>
          <p:cNvPr id="62" name="Shape 62"/>
          <p:cNvSpPr txBox="1">
            <a:spLocks noGrp="1"/>
          </p:cNvSpPr>
          <p:nvPr>
            <p:ph type="title"/>
          </p:nvPr>
        </p:nvSpPr>
        <p:spPr>
          <a:xfrm>
            <a:off x="457200" y="215371"/>
            <a:ext cx="8229600" cy="622828"/>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63" name="Shape 63"/>
          <p:cNvSpPr txBox="1">
            <a:spLocks noGrp="1"/>
          </p:cNvSpPr>
          <p:nvPr>
            <p:ph type="body" idx="1"/>
          </p:nvPr>
        </p:nvSpPr>
        <p:spPr>
          <a:xfrm>
            <a:off x="457200" y="816429"/>
            <a:ext cx="8229600" cy="402769"/>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16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a:p>
        </p:txBody>
      </p:sp>
      <p:sp>
        <p:nvSpPr>
          <p:cNvPr id="64" name="Shape 64"/>
          <p:cNvSpPr txBox="1">
            <a:spLocks noGrp="1"/>
          </p:cNvSpPr>
          <p:nvPr>
            <p:ph type="body" idx="2"/>
          </p:nvPr>
        </p:nvSpPr>
        <p:spPr>
          <a:xfrm>
            <a:off x="457200" y="1600200"/>
            <a:ext cx="8229600" cy="4525963"/>
          </a:xfrm>
          <a:prstGeom prst="rect">
            <a:avLst/>
          </a:prstGeom>
          <a:noFill/>
          <a:ln>
            <a:noFill/>
          </a:ln>
        </p:spPr>
        <p:txBody>
          <a:bodyPr lIns="91425" tIns="91425" rIns="91425" bIns="91425" anchor="t" anchorCtr="0"/>
          <a:lstStyle>
            <a:lvl1pPr marL="256032" marR="0" lvl="0" indent="-2560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65" name="Shape 65"/>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66" name="Shape 66"/>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67" name="Shape 67"/>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68"/>
        <p:cNvGrpSpPr/>
        <p:nvPr/>
      </p:nvGrpSpPr>
      <p:grpSpPr>
        <a:xfrm>
          <a:off x="0" y="0"/>
          <a:ext cx="0" cy="0"/>
          <a:chOff x="0" y="0"/>
          <a:chExt cx="0" cy="0"/>
        </a:xfrm>
      </p:grpSpPr>
      <p:sp>
        <p:nvSpPr>
          <p:cNvPr id="69" name="Shape 69"/>
          <p:cNvSpPr txBox="1">
            <a:spLocks noGrp="1"/>
          </p:cNvSpPr>
          <p:nvPr>
            <p:ph type="title"/>
          </p:nvPr>
        </p:nvSpPr>
        <p:spPr>
          <a:xfrm>
            <a:off x="685800" y="1447800"/>
            <a:ext cx="7772400" cy="2152651"/>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70" name="Shape 70"/>
          <p:cNvSpPr txBox="1">
            <a:spLocks noGrp="1"/>
          </p:cNvSpPr>
          <p:nvPr>
            <p:ph type="body" idx="1"/>
          </p:nvPr>
        </p:nvSpPr>
        <p:spPr>
          <a:xfrm>
            <a:off x="674687" y="3962400"/>
            <a:ext cx="7794626" cy="175260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1600" b="0" i="0" u="none" strike="noStrike" cap="none">
                <a:solidFill>
                  <a:srgbClr val="007FA3"/>
                </a:solidFill>
                <a:latin typeface="Arial"/>
                <a:ea typeface="Arial"/>
                <a:cs typeface="Arial"/>
                <a:sym typeface="Arial"/>
              </a:defRPr>
            </a:lvl1pPr>
            <a:lvl2pPr marL="457200" marR="0" lvl="1" indent="0" algn="l" rtl="0">
              <a:spcBef>
                <a:spcPts val="600"/>
              </a:spcBef>
              <a:buClr>
                <a:srgbClr val="007FA3"/>
              </a:buClr>
              <a:buFont typeface="Arial"/>
              <a:buNone/>
              <a:defRPr sz="1800" b="0" i="0" u="none" strike="noStrike" cap="none">
                <a:solidFill>
                  <a:srgbClr val="888888"/>
                </a:solidFill>
                <a:latin typeface="Arial"/>
                <a:ea typeface="Arial"/>
                <a:cs typeface="Arial"/>
                <a:sym typeface="Arial"/>
              </a:defRPr>
            </a:lvl2pPr>
            <a:lvl3pPr marL="914400" marR="0" lvl="2" indent="0" algn="l" rtl="0">
              <a:spcBef>
                <a:spcPts val="600"/>
              </a:spcBef>
              <a:buClr>
                <a:srgbClr val="007FA3"/>
              </a:buClr>
              <a:buFont typeface="Noto Sans Symbols"/>
              <a:buNone/>
              <a:defRPr sz="1600" b="0" i="0" u="none" strike="noStrike" cap="none">
                <a:solidFill>
                  <a:srgbClr val="888888"/>
                </a:solidFill>
                <a:latin typeface="Arial"/>
                <a:ea typeface="Arial"/>
                <a:cs typeface="Arial"/>
                <a:sym typeface="Arial"/>
              </a:defRPr>
            </a:lvl3pPr>
            <a:lvl4pPr marL="1371600" marR="0" lvl="3" indent="0" algn="l" rtl="0">
              <a:spcBef>
                <a:spcPts val="600"/>
              </a:spcBef>
              <a:buClr>
                <a:srgbClr val="007FA3"/>
              </a:buClr>
              <a:buFont typeface="Arial"/>
              <a:buNone/>
              <a:defRPr sz="1400" b="0" i="0" u="none" strike="noStrike" cap="none">
                <a:solidFill>
                  <a:srgbClr val="888888"/>
                </a:solidFill>
                <a:latin typeface="Arial"/>
                <a:ea typeface="Arial"/>
                <a:cs typeface="Arial"/>
                <a:sym typeface="Arial"/>
              </a:defRPr>
            </a:lvl4pPr>
            <a:lvl5pPr marL="1828800" marR="0" lvl="4" indent="0" algn="l" rtl="0">
              <a:spcBef>
                <a:spcPts val="600"/>
              </a:spcBef>
              <a:buClr>
                <a:srgbClr val="007FA3"/>
              </a:buClr>
              <a:buFont typeface="Arial"/>
              <a:buNone/>
              <a:defRPr sz="1400" b="0" i="0" u="none" strike="noStrike" cap="none">
                <a:solidFill>
                  <a:srgbClr val="888888"/>
                </a:solidFill>
                <a:latin typeface="Arial"/>
                <a:ea typeface="Arial"/>
                <a:cs typeface="Arial"/>
                <a:sym typeface="Arial"/>
              </a:defRPr>
            </a:lvl5pPr>
            <a:lvl6pPr marL="2286000" marR="0" lvl="5"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6pPr>
            <a:lvl7pPr marL="2743200" marR="0" lvl="6"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7pPr>
            <a:lvl8pPr marL="3200400" marR="0" lvl="7"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8pPr>
            <a:lvl9pPr marL="3657600" marR="0" lvl="8"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9pPr>
          </a:lstStyle>
          <a:p>
            <a:endParaRPr/>
          </a:p>
        </p:txBody>
      </p:sp>
      <p:sp>
        <p:nvSpPr>
          <p:cNvPr id="71" name="Shape 71"/>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72" name="Shape 72"/>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73" name="Shape 73"/>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2.xml"/><Relationship Id="rId1"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1" name="Shape 11"/>
          <p:cNvSpPr txBox="1">
            <a:spLocks noGrp="1"/>
          </p:cNvSpPr>
          <p:nvPr>
            <p:ph type="body" idx="1"/>
          </p:nvPr>
        </p:nvSpPr>
        <p:spPr>
          <a:xfrm>
            <a:off x="457200" y="1600200"/>
            <a:ext cx="8229600" cy="4525963"/>
          </a:xfrm>
          <a:prstGeom prst="rect">
            <a:avLst/>
          </a:prstGeom>
          <a:noFill/>
          <a:ln>
            <a:noFill/>
          </a:ln>
        </p:spPr>
        <p:txBody>
          <a:bodyPr lIns="91425" tIns="91425" rIns="91425" bIns="91425" anchor="t" anchorCtr="0"/>
          <a:lstStyle>
            <a:lvl1pPr marL="256032" marR="0" lvl="0" indent="-1544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12" name="Shape 12"/>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13" name="Shape 1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14" name="Shape 1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pic>
        <p:nvPicPr>
          <p:cNvPr id="15" name="Shape 15" descr="Pearson Logo"/>
          <p:cNvPicPr preferRelativeResize="0"/>
          <p:nvPr/>
        </p:nvPicPr>
        <p:blipFill rotWithShape="1">
          <a:blip r:embed="rId14">
            <a:alphaModFix/>
          </a:blip>
          <a:srcRect/>
          <a:stretch/>
        </p:blipFill>
        <p:spPr>
          <a:xfrm>
            <a:off x="443972" y="6429709"/>
            <a:ext cx="917999" cy="279914"/>
          </a:xfrm>
          <a:prstGeom prst="rect">
            <a:avLst/>
          </a:prstGeom>
          <a:noFill/>
          <a:ln>
            <a:noFill/>
          </a:ln>
        </p:spPr>
      </p:pic>
      <p:sp>
        <p:nvSpPr>
          <p:cNvPr id="16" name="Text Placeholder 5"/>
          <p:cNvSpPr txBox="1">
            <a:spLocks/>
          </p:cNvSpPr>
          <p:nvPr userDrawn="1"/>
        </p:nvSpPr>
        <p:spPr>
          <a:xfrm>
            <a:off x="2743200" y="6474315"/>
            <a:ext cx="6077663" cy="229382"/>
          </a:xfrm>
          <a:prstGeom prst="rect">
            <a:avLst/>
          </a:prstGeom>
        </p:spPr>
        <p:txBody>
          <a:bodyPr anchor="ctr"/>
          <a:lstStyle>
            <a:defPPr marR="0" lvl="0" algn="l" rtl="0">
              <a:lnSpc>
                <a:spcPct val="100000"/>
              </a:lnSpc>
              <a:spcBef>
                <a:spcPts val="0"/>
              </a:spcBef>
              <a:spcAft>
                <a:spcPts val="0"/>
              </a:spcAft>
            </a:defPPr>
            <a:lvl1pPr marL="255588" marR="0" lvl="0" indent="-25558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lgn="r"/>
            <a:r>
              <a:rPr lang="en-US" altLang="en-US" sz="1200" smtClean="0">
                <a:solidFill>
                  <a:schemeClr val="tx1"/>
                </a:solidFill>
                <a:latin typeface="Verdana"/>
                <a:ea typeface="Verdana" panose="020B0604030504040204" pitchFamily="34" charset="0"/>
                <a:cs typeface="Verdana" panose="020B0604030504040204" pitchFamily="34" charset="0"/>
              </a:rPr>
              <a:t>Copyright © 2017 Pearson Education, Inc. All Rights Reserved</a:t>
            </a:r>
            <a:endParaRPr lang="en-US" altLang="en-US" sz="1200" dirty="0">
              <a:solidFill>
                <a:schemeClr val="tx1"/>
              </a:solidFill>
              <a:latin typeface="Verdana"/>
              <a:ea typeface="Verdana" panose="020B0604030504040204" pitchFamily="34" charset="0"/>
              <a:cs typeface="Verdana" panose="020B0604030504040204" pitchFamily="34" charset="0"/>
            </a:endParaRPr>
          </a:p>
        </p:txBody>
      </p:sp>
    </p:spTree>
  </p:cSld>
  <p:clrMap bg1="lt1" tx1="dk1" bg2="dk2" tx2="lt2" accent1="accent1" accent2="accent2" accent3="accent3" accent4="accent4" accent5="accent5" accent6="accent6" hlink="hlink" folHlink="folHlink"/>
  <p:sldLayoutIdLst>
    <p:sldLayoutId id="2147483665" r:id="rId1"/>
    <p:sldLayoutId id="2147483666" r:id="rId2"/>
    <p:sldLayoutId id="2147483649" r:id="rId3"/>
    <p:sldLayoutId id="2147483670" r:id="rId4"/>
    <p:sldLayoutId id="2147483668" r:id="rId5"/>
    <p:sldLayoutId id="2147483669" r:id="rId6"/>
    <p:sldLayoutId id="2147483651" r:id="rId7"/>
    <p:sldLayoutId id="2147483654" r:id="rId8"/>
    <p:sldLayoutId id="2147483655" r:id="rId9"/>
    <p:sldLayoutId id="2147483656" r:id="rId10"/>
    <p:sldLayoutId id="2147483667" r:id="rId11"/>
    <p:sldLayoutId id="2147483657"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L="255588" marR="0" lvl="0" indent="-25558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1" name="Shape 11"/>
          <p:cNvSpPr txBox="1">
            <a:spLocks noGrp="1"/>
          </p:cNvSpPr>
          <p:nvPr>
            <p:ph type="body" idx="1"/>
          </p:nvPr>
        </p:nvSpPr>
        <p:spPr>
          <a:xfrm>
            <a:off x="457200" y="1600200"/>
            <a:ext cx="8229600" cy="4525963"/>
          </a:xfrm>
          <a:prstGeom prst="rect">
            <a:avLst/>
          </a:prstGeom>
          <a:noFill/>
          <a:ln>
            <a:noFill/>
          </a:ln>
        </p:spPr>
        <p:txBody>
          <a:bodyPr lIns="91425" tIns="91425" rIns="91425" bIns="91425" anchor="t" anchorCtr="0"/>
          <a:lstStyle>
            <a:lvl1pPr marL="256032" marR="0" lvl="0" indent="-1544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12" name="Shape 12"/>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13" name="Shape 1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14" name="Shape 1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pic>
        <p:nvPicPr>
          <p:cNvPr id="15" name="Shape 15" descr="Pearson Logo"/>
          <p:cNvPicPr preferRelativeResize="0"/>
          <p:nvPr/>
        </p:nvPicPr>
        <p:blipFill rotWithShape="1">
          <a:blip r:embed="rId3">
            <a:alphaModFix/>
          </a:blip>
          <a:srcRect/>
          <a:stretch/>
        </p:blipFill>
        <p:spPr>
          <a:xfrm>
            <a:off x="443972" y="6429709"/>
            <a:ext cx="917999" cy="279914"/>
          </a:xfrm>
          <a:prstGeom prst="rect">
            <a:avLst/>
          </a:prstGeom>
          <a:noFill/>
          <a:ln>
            <a:noFill/>
          </a:ln>
        </p:spPr>
      </p:pic>
    </p:spTree>
    <p:extLst>
      <p:ext uri="{BB962C8B-B14F-4D97-AF65-F5344CB8AC3E}">
        <p14:creationId xmlns:p14="http://schemas.microsoft.com/office/powerpoint/2010/main" val="200283969"/>
      </p:ext>
    </p:extLst>
  </p:cSld>
  <p:clrMap bg1="lt1" tx1="dk1" bg2="dk2" tx2="lt2" accent1="accent1" accent2="accent2" accent3="accent3" accent4="accent4" accent5="accent5" accent6="accent6" hlink="hlink" folHlink="folHlink"/>
  <p:sldLayoutIdLst>
    <p:sldLayoutId id="2147483664"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L="255588" marR="0" lvl="0" indent="-25603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3.xml"/><Relationship Id="rId1" Type="http://schemas.openxmlformats.org/officeDocument/2006/relationships/vmlDrawing" Target="../drawings/vmlDrawing1.vml"/><Relationship Id="rId6" Type="http://schemas.openxmlformats.org/officeDocument/2006/relationships/image" Target="../media/image3.jpg"/><Relationship Id="rId5" Type="http://schemas.openxmlformats.org/officeDocument/2006/relationships/image" Target="../media/image2.wmf"/><Relationship Id="rId4" Type="http://schemas.openxmlformats.org/officeDocument/2006/relationships/oleObject" Target="../embeddings/oleObject1.bin"/></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3.xml"/><Relationship Id="rId1" Type="http://schemas.openxmlformats.org/officeDocument/2006/relationships/vmlDrawing" Target="../drawings/vmlDrawing5.vml"/><Relationship Id="rId6" Type="http://schemas.openxmlformats.org/officeDocument/2006/relationships/image" Target="../media/image47.wmf"/><Relationship Id="rId5" Type="http://schemas.openxmlformats.org/officeDocument/2006/relationships/oleObject" Target="../embeddings/oleObject6.bin"/><Relationship Id="rId4" Type="http://schemas.openxmlformats.org/officeDocument/2006/relationships/image" Target="../media/image46.wmf"/></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3" Type="http://schemas.openxmlformats.org/officeDocument/2006/relationships/hyperlink" Target="http://msdn.microsoft.com/library/fs2xkftw" TargetMode="External"/><Relationship Id="rId2" Type="http://schemas.openxmlformats.org/officeDocument/2006/relationships/hyperlink" Target="http://msdn.microsoft.com/library/%20system.idisposable" TargetMode="External"/><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11.xml"/><Relationship Id="rId1" Type="http://schemas.openxmlformats.org/officeDocument/2006/relationships/vmlDrawing" Target="../drawings/vmlDrawing2.vml"/><Relationship Id="rId4" Type="http://schemas.openxmlformats.org/officeDocument/2006/relationships/image" Target="../media/image33.wmf"/></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3.xml"/><Relationship Id="rId1" Type="http://schemas.openxmlformats.org/officeDocument/2006/relationships/vmlDrawing" Target="../drawings/vmlDrawing3.vml"/><Relationship Id="rId4" Type="http://schemas.openxmlformats.org/officeDocument/2006/relationships/image" Target="../media/image33.wmf"/></Relationships>
</file>

<file path=ppt/slides/_rels/slide89.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11.xml"/><Relationship Id="rId1" Type="http://schemas.openxmlformats.org/officeDocument/2006/relationships/vmlDrawing" Target="../drawings/vmlDrawing4.vml"/><Relationship Id="rId4" Type="http://schemas.openxmlformats.org/officeDocument/2006/relationships/image" Target="../media/image33.wm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a:spLocks noGrp="1"/>
          </p:cNvSpPr>
          <p:nvPr>
            <p:ph type="title"/>
          </p:nvPr>
        </p:nvSpPr>
        <p:spPr>
          <a:xfrm>
            <a:off x="457199" y="215371"/>
            <a:ext cx="8363663" cy="622828"/>
          </a:xfrm>
        </p:spPr>
        <p:txBody>
          <a:bodyPr/>
          <a:lstStyle/>
          <a:p>
            <a:r>
              <a:rPr lang="en-US" dirty="0"/>
              <a:t>Visual </a:t>
            </a:r>
            <a:r>
              <a:rPr lang="en-US" sz="1200" dirty="0" smtClean="0">
                <a:solidFill>
                  <a:schemeClr val="bg1"/>
                </a:solidFill>
              </a:rPr>
              <a:t>C sharp </a:t>
            </a:r>
            <a:r>
              <a:rPr lang="en-US" baseline="30000" dirty="0" smtClean="0"/>
              <a:t>®</a:t>
            </a:r>
            <a:r>
              <a:rPr lang="en-US" dirty="0" smtClean="0"/>
              <a:t> </a:t>
            </a:r>
            <a:r>
              <a:rPr lang="en-US" dirty="0"/>
              <a:t>How </a:t>
            </a:r>
            <a:r>
              <a:rPr lang="en-US" dirty="0" smtClean="0"/>
              <a:t>to Program</a:t>
            </a:r>
            <a:endParaRPr lang="en-US" dirty="0">
              <a:solidFill>
                <a:schemeClr val="tx2"/>
              </a:solidFill>
            </a:endParaRPr>
          </a:p>
        </p:txBody>
      </p:sp>
      <p:graphicFrame>
        <p:nvGraphicFramePr>
          <p:cNvPr id="11" name="Object 10"/>
          <p:cNvGraphicFramePr>
            <a:graphicFrameLocks noChangeAspect="1"/>
          </p:cNvGraphicFramePr>
          <p:nvPr>
            <p:extLst>
              <p:ext uri="{D42A27DB-BD31-4B8C-83A1-F6EECF244321}">
                <p14:modId xmlns:p14="http://schemas.microsoft.com/office/powerpoint/2010/main" val="287667329"/>
              </p:ext>
            </p:extLst>
          </p:nvPr>
        </p:nvGraphicFramePr>
        <p:xfrm>
          <a:off x="1726951" y="333828"/>
          <a:ext cx="657225" cy="509588"/>
        </p:xfrm>
        <a:graphic>
          <a:graphicData uri="http://schemas.openxmlformats.org/presentationml/2006/ole">
            <mc:AlternateContent xmlns:mc="http://schemas.openxmlformats.org/markup-compatibility/2006">
              <mc:Choice xmlns:v="urn:schemas-microsoft-com:vml" Requires="v">
                <p:oleObj spid="_x0000_s5146" name="Equation" r:id="rId4" imgW="228600" imgH="177480" progId="Equation.DSMT4">
                  <p:embed/>
                </p:oleObj>
              </mc:Choice>
              <mc:Fallback>
                <p:oleObj name="Equation" r:id="rId4" imgW="228600" imgH="177480" progId="Equation.DSMT4">
                  <p:embed/>
                  <p:pic>
                    <p:nvPicPr>
                      <p:cNvPr id="7" name="Object 6"/>
                      <p:cNvPicPr/>
                      <p:nvPr/>
                    </p:nvPicPr>
                    <p:blipFill>
                      <a:blip r:embed="rId5"/>
                      <a:stretch>
                        <a:fillRect/>
                      </a:stretch>
                    </p:blipFill>
                    <p:spPr>
                      <a:xfrm>
                        <a:off x="1726951" y="333828"/>
                        <a:ext cx="657225" cy="509588"/>
                      </a:xfrm>
                      <a:prstGeom prst="rect">
                        <a:avLst/>
                      </a:prstGeom>
                    </p:spPr>
                  </p:pic>
                </p:oleObj>
              </mc:Fallback>
            </mc:AlternateContent>
          </a:graphicData>
        </a:graphic>
      </p:graphicFrame>
      <p:sp>
        <p:nvSpPr>
          <p:cNvPr id="3" name="Text Placeholder 2"/>
          <p:cNvSpPr>
            <a:spLocks noGrp="1"/>
          </p:cNvSpPr>
          <p:nvPr>
            <p:ph type="body" idx="1"/>
          </p:nvPr>
        </p:nvSpPr>
        <p:spPr>
          <a:xfrm>
            <a:off x="457200" y="919554"/>
            <a:ext cx="8229600" cy="478970"/>
          </a:xfrm>
        </p:spPr>
        <p:txBody>
          <a:bodyPr/>
          <a:lstStyle/>
          <a:p>
            <a:r>
              <a:rPr lang="en-US" dirty="0" smtClean="0">
                <a:latin typeface="+mn-lt"/>
              </a:rPr>
              <a:t>Sixth Edition</a:t>
            </a:r>
            <a:endParaRPr lang="en-US" dirty="0">
              <a:latin typeface="+mn-lt"/>
            </a:endParaRPr>
          </a:p>
        </p:txBody>
      </p:sp>
      <p:sp>
        <p:nvSpPr>
          <p:cNvPr id="4" name="Text Placeholder 3"/>
          <p:cNvSpPr>
            <a:spLocks noGrp="1"/>
          </p:cNvSpPr>
          <p:nvPr>
            <p:ph type="body" idx="2"/>
          </p:nvPr>
        </p:nvSpPr>
        <p:spPr>
          <a:xfrm>
            <a:off x="5029200" y="1930400"/>
            <a:ext cx="3657600" cy="1094683"/>
          </a:xfrm>
        </p:spPr>
        <p:txBody>
          <a:bodyPr/>
          <a:lstStyle/>
          <a:p>
            <a:pPr lvl="0" algn="ctr"/>
            <a:r>
              <a:rPr lang="en-US" b="1" dirty="0">
                <a:latin typeface="+mj-lt"/>
              </a:rPr>
              <a:t>Chapter </a:t>
            </a:r>
            <a:r>
              <a:rPr lang="en-US" b="1" dirty="0" smtClean="0">
                <a:latin typeface="+mj-lt"/>
              </a:rPr>
              <a:t>12</a:t>
            </a:r>
            <a:endParaRPr lang="en-US" b="1" dirty="0">
              <a:latin typeface="+mj-lt"/>
            </a:endParaRPr>
          </a:p>
        </p:txBody>
      </p:sp>
      <p:sp>
        <p:nvSpPr>
          <p:cNvPr id="5" name="Text Placeholder 4"/>
          <p:cNvSpPr>
            <a:spLocks noGrp="1"/>
          </p:cNvSpPr>
          <p:nvPr>
            <p:ph type="body" idx="3"/>
          </p:nvPr>
        </p:nvSpPr>
        <p:spPr>
          <a:xfrm>
            <a:off x="5029200" y="3114461"/>
            <a:ext cx="3657600" cy="802446"/>
          </a:xfrm>
        </p:spPr>
        <p:txBody>
          <a:bodyPr/>
          <a:lstStyle/>
          <a:p>
            <a:pPr algn="ctr"/>
            <a:r>
              <a:rPr lang="en-US" dirty="0" smtClean="0">
                <a:latin typeface="+mn-lt"/>
              </a:rPr>
              <a:t>O</a:t>
            </a:r>
            <a:r>
              <a:rPr lang="en-US" sz="100" dirty="0" smtClean="0">
                <a:latin typeface="+mn-lt"/>
              </a:rPr>
              <a:t> </a:t>
            </a:r>
            <a:r>
              <a:rPr lang="en-US" dirty="0" smtClean="0">
                <a:latin typeface="+mn-lt"/>
              </a:rPr>
              <a:t>O</a:t>
            </a:r>
            <a:r>
              <a:rPr lang="en-US" sz="100" dirty="0" smtClean="0">
                <a:latin typeface="+mn-lt"/>
              </a:rPr>
              <a:t> </a:t>
            </a:r>
            <a:r>
              <a:rPr lang="en-US" dirty="0" smtClean="0">
                <a:latin typeface="+mn-lt"/>
              </a:rPr>
              <a:t>P</a:t>
            </a:r>
            <a:r>
              <a:rPr lang="en-US" dirty="0">
                <a:latin typeface="+mn-lt"/>
              </a:rPr>
              <a:t>: Polymorphism </a:t>
            </a:r>
            <a:r>
              <a:rPr lang="en-US" dirty="0" smtClean="0">
                <a:latin typeface="+mn-lt"/>
              </a:rPr>
              <a:t>and Interfaces</a:t>
            </a:r>
            <a:endParaRPr lang="en-US" sz="2400" dirty="0">
              <a:latin typeface="+mn-lt"/>
            </a:endParaRPr>
          </a:p>
        </p:txBody>
      </p:sp>
      <p:pic>
        <p:nvPicPr>
          <p:cNvPr id="8" name="Picture 7" descr="Front Cover: Visual C#® How to Program Sixth Edition by Deitel and Deitel."/>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6269" y="1640584"/>
            <a:ext cx="3708000" cy="4523396"/>
          </a:xfrm>
          <a:prstGeom prst="rect">
            <a:avLst/>
          </a:prstGeom>
          <a:ln w="9525">
            <a:solidFill>
              <a:schemeClr val="tx1"/>
            </a:solidFill>
          </a:ln>
        </p:spPr>
      </p:pic>
      <p:sp>
        <p:nvSpPr>
          <p:cNvPr id="6" name="Text Placeholder 5"/>
          <p:cNvSpPr>
            <a:spLocks noGrp="1"/>
          </p:cNvSpPr>
          <p:nvPr>
            <p:ph type="body" idx="13"/>
          </p:nvPr>
        </p:nvSpPr>
        <p:spPr>
          <a:xfrm>
            <a:off x="2743200" y="6474315"/>
            <a:ext cx="6077663" cy="229382"/>
          </a:xfrm>
        </p:spPr>
        <p:txBody>
          <a:bodyPr anchor="ctr"/>
          <a:lstStyle/>
          <a:p>
            <a:pPr algn="r"/>
            <a:r>
              <a:rPr lang="en-US" altLang="en-US" sz="1200" dirty="0" smtClean="0">
                <a:solidFill>
                  <a:schemeClr val="tx1"/>
                </a:solidFill>
                <a:latin typeface="Verdana"/>
                <a:ea typeface="Verdana" panose="020B0604030504040204" pitchFamily="34" charset="0"/>
                <a:cs typeface="Verdana" panose="020B0604030504040204" pitchFamily="34" charset="0"/>
              </a:rPr>
              <a:t>Copyright © 2017 Pearson Education, Inc. All Rights Reserved</a:t>
            </a:r>
            <a:endParaRPr lang="en-US" altLang="en-US" sz="1200" dirty="0">
              <a:solidFill>
                <a:schemeClr val="tx1"/>
              </a:solidFill>
              <a:latin typeface="Verdana"/>
              <a:ea typeface="Verdana" panose="020B0604030504040204" pitchFamily="34" charset="0"/>
              <a:cs typeface="Verdana" panose="020B0604030504040204" pitchFamily="34" charset="0"/>
            </a:endParaRPr>
          </a:p>
        </p:txBody>
      </p:sp>
      <p:sp>
        <p:nvSpPr>
          <p:cNvPr id="7" name="TextBox 6"/>
          <p:cNvSpPr txBox="1"/>
          <p:nvPr/>
        </p:nvSpPr>
        <p:spPr>
          <a:xfrm>
            <a:off x="5582653" y="4363453"/>
            <a:ext cx="2935705" cy="646331"/>
          </a:xfrm>
          <a:prstGeom prst="rect">
            <a:avLst/>
          </a:prstGeom>
          <a:noFill/>
        </p:spPr>
        <p:txBody>
          <a:bodyPr wrap="square" rtlCol="0">
            <a:spAutoFit/>
          </a:bodyPr>
          <a:lstStyle/>
          <a:p>
            <a:r>
              <a:rPr lang="en-IN" sz="1200" dirty="0">
                <a:solidFill>
                  <a:schemeClr val="bg1"/>
                </a:solidFill>
                <a:latin typeface="+mn-lt"/>
              </a:rPr>
              <a:t>Slides in this presentation contain hyperlinks. JAWS users should be able to get a list of links by using INSERT+F7</a:t>
            </a:r>
            <a:endParaRPr lang="en-US" sz="1200" dirty="0">
              <a:solidFill>
                <a:schemeClr val="bg1"/>
              </a:solidFill>
              <a:latin typeface="+mn-lt"/>
            </a:endParaRPr>
          </a:p>
        </p:txBody>
      </p:sp>
    </p:spTree>
    <p:extLst>
      <p:ext uri="{BB962C8B-B14F-4D97-AF65-F5344CB8AC3E}">
        <p14:creationId xmlns:p14="http://schemas.microsoft.com/office/powerpoint/2010/main" val="414041591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7890387" cy="1097279"/>
          </a:xfrm>
        </p:spPr>
        <p:txBody>
          <a:bodyPr/>
          <a:lstStyle/>
          <a:p>
            <a:r>
              <a:rPr lang="en-US" dirty="0" smtClean="0"/>
              <a:t>12.3 Demonstrating </a:t>
            </a:r>
            <a:r>
              <a:rPr lang="en-US" dirty="0"/>
              <a:t>Polymorphic Behavior</a:t>
            </a:r>
            <a:r>
              <a:rPr lang="en-US" sz="2800" dirty="0"/>
              <a:t> </a:t>
            </a:r>
            <a:r>
              <a:rPr lang="en-US" sz="2000" b="0" dirty="0" smtClean="0"/>
              <a:t>(1 of 3)</a:t>
            </a:r>
            <a:endParaRPr lang="en-US" sz="2000" b="0" dirty="0"/>
          </a:p>
        </p:txBody>
      </p:sp>
      <p:sp>
        <p:nvSpPr>
          <p:cNvPr id="3" name="Text Placeholder 2"/>
          <p:cNvSpPr>
            <a:spLocks noGrp="1"/>
          </p:cNvSpPr>
          <p:nvPr>
            <p:ph type="body" idx="1"/>
          </p:nvPr>
        </p:nvSpPr>
        <p:spPr/>
        <p:txBody>
          <a:bodyPr/>
          <a:lstStyle/>
          <a:p>
            <a:r>
              <a:rPr lang="en-US" altLang="en-US" sz="2400" dirty="0">
                <a:latin typeface="+mn-lt"/>
              </a:rPr>
              <a:t>In a method call on an object, the type of the actual referenced object, not the type of the reference, determines which method is called.</a:t>
            </a:r>
          </a:p>
          <a:p>
            <a:r>
              <a:rPr lang="en-US" altLang="en-US" sz="2400" dirty="0">
                <a:latin typeface="+mn-lt"/>
              </a:rPr>
              <a:t>An object of a derived class can be treated as an object of its base class.</a:t>
            </a:r>
          </a:p>
          <a:p>
            <a:r>
              <a:rPr lang="en-US" altLang="en-US" sz="2400" dirty="0">
                <a:latin typeface="+mn-lt"/>
              </a:rPr>
              <a:t>A base-class object is not an object of any of its derived classes.</a:t>
            </a:r>
          </a:p>
          <a:p>
            <a:r>
              <a:rPr lang="en-US" altLang="en-US" sz="2400" dirty="0">
                <a:latin typeface="+mn-lt"/>
              </a:rPr>
              <a:t>The </a:t>
            </a:r>
            <a:r>
              <a:rPr lang="en-US" altLang="en-US" sz="2400" b="1" dirty="0">
                <a:latin typeface="+mn-lt"/>
              </a:rPr>
              <a:t>is-a</a:t>
            </a:r>
            <a:r>
              <a:rPr lang="en-US" altLang="en-US" sz="2400" dirty="0">
                <a:latin typeface="+mn-lt"/>
              </a:rPr>
              <a:t> relationship applies from a derived class to its direct and indirect base classes, but not vice versa</a:t>
            </a:r>
            <a:r>
              <a:rPr lang="en-US" altLang="en-US" sz="2400" dirty="0" smtClean="0">
                <a:latin typeface="+mn-lt"/>
              </a:rPr>
              <a:t>.</a:t>
            </a:r>
            <a:endParaRPr lang="en-US" altLang="en-US" sz="2400" dirty="0">
              <a:latin typeface="+mn-lt"/>
            </a:endParaRPr>
          </a:p>
        </p:txBody>
      </p:sp>
    </p:spTree>
    <p:extLst>
      <p:ext uri="{BB962C8B-B14F-4D97-AF65-F5344CB8AC3E}">
        <p14:creationId xmlns:p14="http://schemas.microsoft.com/office/powerpoint/2010/main" val="217005257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a:t>Figure 12.14 Tests Interface </a:t>
            </a:r>
            <a:r>
              <a:rPr lang="en-US" dirty="0">
                <a:latin typeface="Consolas" panose="020B0609020204030204" pitchFamily="49" charset="0"/>
              </a:rPr>
              <a:t>IPayable</a:t>
            </a:r>
            <a:r>
              <a:rPr lang="en-US" dirty="0"/>
              <a:t> with Disparate Classes </a:t>
            </a:r>
            <a:r>
              <a:rPr lang="en-US" sz="2000" b="0" dirty="0" smtClean="0"/>
              <a:t>(3 </a:t>
            </a:r>
            <a:r>
              <a:rPr lang="en-US" sz="2000" b="0" dirty="0"/>
              <a:t>of 3)</a:t>
            </a:r>
            <a:endParaRPr lang="en-US" dirty="0"/>
          </a:p>
        </p:txBody>
      </p:sp>
      <p:pic>
        <p:nvPicPr>
          <p:cNvPr id="4" name="Picture 3" descr="The output for testing the interface i payable with disparate classes. Line 1: Invoices and Employees processed polymorphically, colon. Line 2: invoice colon. Line 3: part number, colon, 0 1 2 3 4, left parenthesis, seat, right parenthesis. Line 4: quantity, colon, 2. Line 5: price per item colon, dollar sign, 375.00. Line 6: payment due colon, dollar sign, 750.00. Line 7: invoice colon. Line 8: part number, colon, 5 6 7 8 9, left parenthesis, tire, right parenthesis. Line 9: quantity, colon, 4. Line 10: price per item, colon, dollar sign, 79.95. Line 11: payment due, colon, dollar sign, 319.80. Line 12: salaried employee, colon, John Smith. Line 13: social security number, colon, 1 1 1, dash, 1 1, dash, 1 1 1 1. Line 14: weekly salary colon, dollar sign, 800.00. Line 15: payment due colon, dollar sign, 800.00. Line 16: salaried employee, colon, Lisa Barnes. Line 17: social security number, colon, 8 8 8, dash, 8 8, dash, 8 8 8 8. Line 18: weekly salary colon, dollar sign, 1,200.00. Line 19: payment due colon, dollar sign, 1,200.0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5043" y="1601416"/>
            <a:ext cx="7493915" cy="4435173"/>
          </a:xfrm>
          <a:prstGeom prst="rect">
            <a:avLst/>
          </a:prstGeom>
        </p:spPr>
      </p:pic>
    </p:spTree>
    <p:extLst>
      <p:ext uri="{BB962C8B-B14F-4D97-AF65-F5344CB8AC3E}">
        <p14:creationId xmlns:p14="http://schemas.microsoft.com/office/powerpoint/2010/main" val="74911303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12.7.7 Common </a:t>
            </a:r>
            <a:r>
              <a:rPr lang="en-US" dirty="0"/>
              <a:t>Interfaces of the .</a:t>
            </a:r>
            <a:r>
              <a:rPr lang="en-US" dirty="0" smtClean="0"/>
              <a:t>NET </a:t>
            </a:r>
            <a:r>
              <a:rPr lang="en-US" dirty="0"/>
              <a:t>Framework Class Library</a:t>
            </a:r>
          </a:p>
        </p:txBody>
      </p:sp>
      <p:sp>
        <p:nvSpPr>
          <p:cNvPr id="4" name="Text Placeholder 3"/>
          <p:cNvSpPr>
            <a:spLocks noGrp="1"/>
          </p:cNvSpPr>
          <p:nvPr>
            <p:ph type="body" idx="1"/>
          </p:nvPr>
        </p:nvSpPr>
        <p:spPr/>
        <p:txBody>
          <a:bodyPr/>
          <a:lstStyle/>
          <a:p>
            <a:r>
              <a:rPr lang="en-US" altLang="en-US" sz="2400" dirty="0">
                <a:latin typeface="+mn-lt"/>
              </a:rPr>
              <a:t>Figure 12.15 </a:t>
            </a:r>
            <a:r>
              <a:rPr lang="en-US" altLang="en-US" sz="2400" dirty="0" smtClean="0">
                <a:latin typeface="+mn-lt"/>
              </a:rPr>
              <a:t>overviews </a:t>
            </a:r>
            <a:r>
              <a:rPr lang="en-US" altLang="en-US" sz="2400" dirty="0">
                <a:latin typeface="+mn-lt"/>
              </a:rPr>
              <a:t>several commonly used Framework Class Library interfaces</a:t>
            </a:r>
            <a:r>
              <a:rPr lang="en-US" altLang="en-US" sz="2400" dirty="0" smtClean="0">
                <a:latin typeface="+mn-lt"/>
              </a:rPr>
              <a:t>.</a:t>
            </a:r>
            <a:endParaRPr lang="en-US" altLang="en-US" sz="2400" dirty="0">
              <a:latin typeface="+mn-lt"/>
            </a:endParaRPr>
          </a:p>
        </p:txBody>
      </p:sp>
    </p:spTree>
    <p:extLst>
      <p:ext uri="{BB962C8B-B14F-4D97-AF65-F5344CB8AC3E}">
        <p14:creationId xmlns:p14="http://schemas.microsoft.com/office/powerpoint/2010/main" val="216332559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Figure 12.15 Common Interfaces </a:t>
            </a:r>
            <a:r>
              <a:rPr lang="en-US" sz="3200" dirty="0"/>
              <a:t>of the .</a:t>
            </a:r>
            <a:r>
              <a:rPr lang="en-US" sz="3200" dirty="0" smtClean="0"/>
              <a:t>N</a:t>
            </a:r>
            <a:r>
              <a:rPr lang="en-US" sz="100" dirty="0" smtClean="0"/>
              <a:t> </a:t>
            </a:r>
            <a:r>
              <a:rPr lang="en-US" sz="3200" dirty="0" smtClean="0"/>
              <a:t>E</a:t>
            </a:r>
            <a:r>
              <a:rPr lang="en-US" sz="100" dirty="0" smtClean="0"/>
              <a:t> </a:t>
            </a:r>
            <a:r>
              <a:rPr lang="en-US" sz="3200" dirty="0" smtClean="0"/>
              <a:t>T </a:t>
            </a:r>
            <a:r>
              <a:rPr lang="en-US" sz="3200" dirty="0"/>
              <a:t>Framework Class </a:t>
            </a:r>
            <a:r>
              <a:rPr lang="en-US" sz="3200" dirty="0" smtClean="0"/>
              <a:t>Library </a:t>
            </a:r>
            <a:r>
              <a:rPr lang="en-US" sz="2000" b="0" dirty="0" smtClean="0"/>
              <a:t>(1 of 4)</a:t>
            </a:r>
            <a:endParaRPr lang="en-US" sz="2000" b="0" dirty="0"/>
          </a:p>
        </p:txBody>
      </p:sp>
      <p:graphicFrame>
        <p:nvGraphicFramePr>
          <p:cNvPr id="5" name="Table 4" descr="A table titled, common interfaces of the dot, net framework class library. The table has 4 rows and 2 columns. The columns have the following headings from left to right. Interface; description. The row entries are as follows. Row 1. Interface: i comparable. Description: c, hash, contains several comparison operators, e.g., left angle bracket, left angle bracket=, right angle bracket, right angle bracket=, ==, exclamation point = that allow you to compare simple-type values. Section 10.13 showed that you can overload these operators for your own types. Interface i comparable, can be used to allow objects of a class that implements the interface to be compared to one another. The interface contains one method, compare to, which compares the object that calls the method to the object passed as an argument. Classes must implement compare to to return a value indicating whether the object on which it’s invoked is less than, negative integer return value, equal to 0 return value or greater than positive integer return value the object passed as an argument, using any criteria you specify. For example, if class employee implements i comparable, its compare to method could compare employee objects by their earnings amounts. Interface i comparable, is commonly used for ordering objects in a collection such as an array. We use i comparable, in chapter 20, generics, and chapter 21, generic collections; functional programming with l i n q or p l i n q."/>
          <p:cNvGraphicFramePr>
            <a:graphicFrameLocks noGrp="1"/>
          </p:cNvGraphicFramePr>
          <p:nvPr>
            <p:extLst>
              <p:ext uri="{D42A27DB-BD31-4B8C-83A1-F6EECF244321}">
                <p14:modId xmlns:p14="http://schemas.microsoft.com/office/powerpoint/2010/main" val="3410871332"/>
              </p:ext>
            </p:extLst>
          </p:nvPr>
        </p:nvGraphicFramePr>
        <p:xfrm>
          <a:off x="640080" y="1597740"/>
          <a:ext cx="8046720" cy="4572000"/>
        </p:xfrm>
        <a:graphic>
          <a:graphicData uri="http://schemas.openxmlformats.org/drawingml/2006/table">
            <a:tbl>
              <a:tblPr firstRow="1" bandRow="1">
                <a:tableStyleId>{40F9630F-82C1-40B7-BC3A-925EFCFF5E92}</a:tableStyleId>
              </a:tblPr>
              <a:tblGrid>
                <a:gridCol w="1528877">
                  <a:extLst>
                    <a:ext uri="{9D8B030D-6E8A-4147-A177-3AD203B41FA5}">
                      <a16:colId xmlns:a16="http://schemas.microsoft.com/office/drawing/2014/main" val="3487522803"/>
                    </a:ext>
                  </a:extLst>
                </a:gridCol>
                <a:gridCol w="6517843">
                  <a:extLst>
                    <a:ext uri="{9D8B030D-6E8A-4147-A177-3AD203B41FA5}">
                      <a16:colId xmlns:a16="http://schemas.microsoft.com/office/drawing/2014/main" val="1710872787"/>
                    </a:ext>
                  </a:extLst>
                </a:gridCol>
              </a:tblGrid>
              <a:tr h="322050">
                <a:tc>
                  <a:txBody>
                    <a:bodyPr/>
                    <a:lstStyle/>
                    <a:p>
                      <a:r>
                        <a:rPr lang="en-US" sz="1600" b="1" i="0" u="none" strike="noStrike" cap="none" baseline="0" dirty="0" smtClean="0">
                          <a:solidFill>
                            <a:schemeClr val="dk1"/>
                          </a:solidFill>
                          <a:latin typeface="+mn-lt"/>
                          <a:ea typeface="Arial"/>
                          <a:cs typeface="Arial"/>
                          <a:sym typeface="Arial"/>
                        </a:rPr>
                        <a:t>Interface</a:t>
                      </a:r>
                      <a:endParaRPr lang="en-US" sz="1600" b="1"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b="1" i="0" u="none" strike="noStrike" cap="none" baseline="0" dirty="0" smtClean="0">
                          <a:solidFill>
                            <a:schemeClr val="dk1"/>
                          </a:solidFill>
                          <a:latin typeface="+mn-lt"/>
                          <a:ea typeface="Arial"/>
                          <a:cs typeface="Arial"/>
                          <a:sym typeface="Arial"/>
                        </a:rPr>
                        <a:t>Description</a:t>
                      </a:r>
                      <a:endParaRPr lang="en-US" sz="1600" b="1"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74465215"/>
                  </a:ext>
                </a:extLst>
              </a:tr>
              <a:tr h="370840">
                <a:tc>
                  <a:txBody>
                    <a:bodyPr/>
                    <a:lstStyle/>
                    <a:p>
                      <a:r>
                        <a:rPr lang="en-US" sz="1600" b="0" i="0" u="none" strike="noStrike" cap="none" baseline="0" dirty="0" smtClean="0">
                          <a:solidFill>
                            <a:schemeClr val="dk1"/>
                          </a:solidFill>
                          <a:latin typeface="Consolas" panose="020B0609020204030204" pitchFamily="49" charset="0"/>
                          <a:ea typeface="Arial"/>
                          <a:cs typeface="Arial"/>
                          <a:sym typeface="Arial"/>
                        </a:rPr>
                        <a:t>IComparable</a:t>
                      </a:r>
                      <a:endParaRPr lang="en-US" sz="160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600" b="0" i="0" u="none" strike="noStrike" cap="none" dirty="0" smtClean="0">
                          <a:solidFill>
                            <a:schemeClr val="bg1"/>
                          </a:solidFill>
                          <a:effectLst/>
                          <a:latin typeface="+mn-lt"/>
                          <a:ea typeface="Arial"/>
                          <a:cs typeface="Arial"/>
                          <a:sym typeface="Arial"/>
                        </a:rPr>
                        <a:t>C sharp </a:t>
                      </a:r>
                      <a:r>
                        <a:rPr lang="en-US" sz="1600" b="0" i="0" u="none" strike="noStrike" cap="none" dirty="0" smtClean="0">
                          <a:solidFill>
                            <a:schemeClr val="dk1"/>
                          </a:solidFill>
                          <a:effectLst/>
                          <a:latin typeface="+mn-lt"/>
                          <a:ea typeface="Arial"/>
                          <a:cs typeface="Arial"/>
                          <a:sym typeface="Arial"/>
                        </a:rPr>
                        <a:t>contains several comparison operators </a:t>
                      </a:r>
                      <a:r>
                        <a:rPr lang="en-US" sz="300" b="0" i="0" u="none" strike="noStrike" cap="none" dirty="0" smtClean="0">
                          <a:solidFill>
                            <a:schemeClr val="bg1"/>
                          </a:solidFill>
                          <a:effectLst/>
                          <a:latin typeface="+mn-lt"/>
                          <a:ea typeface="Arial"/>
                          <a:cs typeface="Arial"/>
                          <a:sym typeface="Arial"/>
                        </a:rPr>
                        <a:t>For example, left angle bracket, left angle bracket equals, right angle bracket, right angle bracket equals, equals equals, exclamation point equals</a:t>
                      </a:r>
                      <a:r>
                        <a:rPr lang="en-US" sz="1600" b="0" i="0" u="none" strike="noStrike" cap="none" dirty="0" smtClean="0">
                          <a:solidFill>
                            <a:schemeClr val="dk1"/>
                          </a:solidFill>
                          <a:effectLst/>
                          <a:latin typeface="+mn-lt"/>
                          <a:ea typeface="Arial"/>
                          <a:cs typeface="Arial"/>
                          <a:sym typeface="Arial"/>
                        </a:rPr>
                        <a:t> that allow you to compare simple-type values. Section 10.13 showed that you can overload these operators for your own types. Interface </a:t>
                      </a:r>
                      <a:r>
                        <a:rPr lang="en-US" sz="1600" b="0" i="0" u="none" strike="noStrike" cap="none" dirty="0" smtClean="0">
                          <a:solidFill>
                            <a:schemeClr val="dk1"/>
                          </a:solidFill>
                          <a:effectLst/>
                          <a:latin typeface="Consolas" panose="020B0609020204030204" pitchFamily="49" charset="0"/>
                          <a:ea typeface="Arial"/>
                          <a:cs typeface="Arial"/>
                          <a:sym typeface="Arial"/>
                        </a:rPr>
                        <a:t>IComparable</a:t>
                      </a:r>
                      <a:r>
                        <a:rPr lang="en-US" sz="1600" b="0" i="0" u="none" strike="noStrike" cap="none" dirty="0" smtClean="0">
                          <a:solidFill>
                            <a:schemeClr val="dk1"/>
                          </a:solidFill>
                          <a:effectLst/>
                          <a:latin typeface="+mn-lt"/>
                          <a:ea typeface="Arial"/>
                          <a:cs typeface="Arial"/>
                          <a:sym typeface="Arial"/>
                        </a:rPr>
                        <a:t> can be used to allow objects of a class that implements the interface to be compared to one another. The interface contains one method, </a:t>
                      </a:r>
                      <a:r>
                        <a:rPr lang="en-US" sz="1600" b="0" i="0" u="none" strike="noStrike" cap="none" dirty="0" smtClean="0">
                          <a:solidFill>
                            <a:schemeClr val="dk1"/>
                          </a:solidFill>
                          <a:effectLst/>
                          <a:latin typeface="Consolas" panose="020B0609020204030204" pitchFamily="49" charset="0"/>
                          <a:ea typeface="Arial"/>
                          <a:cs typeface="Arial"/>
                          <a:sym typeface="Arial"/>
                        </a:rPr>
                        <a:t>CompareTo</a:t>
                      </a:r>
                      <a:r>
                        <a:rPr lang="en-US" sz="1600" b="0" i="0" u="none" strike="noStrike" cap="none" dirty="0" smtClean="0">
                          <a:solidFill>
                            <a:schemeClr val="dk1"/>
                          </a:solidFill>
                          <a:effectLst/>
                          <a:latin typeface="+mn-lt"/>
                          <a:ea typeface="Arial"/>
                          <a:cs typeface="Arial"/>
                          <a:sym typeface="Arial"/>
                        </a:rPr>
                        <a:t>, which compares the object that calls the method to the object passed as an argument. Classes must implement </a:t>
                      </a:r>
                      <a:r>
                        <a:rPr lang="en-US" sz="1600" b="0" i="0" u="none" strike="noStrike" cap="none" dirty="0" smtClean="0">
                          <a:solidFill>
                            <a:schemeClr val="dk1"/>
                          </a:solidFill>
                          <a:effectLst/>
                          <a:latin typeface="Consolas" panose="020B0609020204030204" pitchFamily="49" charset="0"/>
                          <a:ea typeface="Arial"/>
                          <a:cs typeface="Arial"/>
                          <a:sym typeface="Arial"/>
                        </a:rPr>
                        <a:t>CompareTo</a:t>
                      </a:r>
                      <a:r>
                        <a:rPr lang="en-US" sz="1600" b="0" i="0" u="none" strike="noStrike" cap="none" dirty="0" smtClean="0">
                          <a:solidFill>
                            <a:schemeClr val="dk1"/>
                          </a:solidFill>
                          <a:effectLst/>
                          <a:latin typeface="+mn-lt"/>
                          <a:ea typeface="Arial"/>
                          <a:cs typeface="Arial"/>
                          <a:sym typeface="Arial"/>
                        </a:rPr>
                        <a:t> to return a value indicating whether the object on which it’s invoked is less than (negative integer return value), equal to (0 return value) or greater than (positive integer return value) the object passed as an argument, using any criteria you specify. For example, if class </a:t>
                      </a:r>
                      <a:r>
                        <a:rPr lang="en-US" sz="1600" b="0" i="0" u="none" strike="noStrike" cap="none" dirty="0" smtClean="0">
                          <a:solidFill>
                            <a:schemeClr val="dk1"/>
                          </a:solidFill>
                          <a:effectLst/>
                          <a:latin typeface="Consolas" panose="020B0609020204030204" pitchFamily="49" charset="0"/>
                          <a:ea typeface="Arial"/>
                          <a:cs typeface="Arial"/>
                          <a:sym typeface="Arial"/>
                        </a:rPr>
                        <a:t>Employee</a:t>
                      </a:r>
                      <a:r>
                        <a:rPr lang="en-US" sz="1600" b="0" i="0" u="none" strike="noStrike" cap="none" dirty="0" smtClean="0">
                          <a:solidFill>
                            <a:schemeClr val="dk1"/>
                          </a:solidFill>
                          <a:effectLst/>
                          <a:latin typeface="+mn-lt"/>
                          <a:ea typeface="Arial"/>
                          <a:cs typeface="Arial"/>
                          <a:sym typeface="Arial"/>
                        </a:rPr>
                        <a:t> implements </a:t>
                      </a:r>
                      <a:r>
                        <a:rPr lang="en-US" sz="1600" b="0" i="0" u="none" strike="noStrike" cap="none" dirty="0" smtClean="0">
                          <a:solidFill>
                            <a:schemeClr val="dk1"/>
                          </a:solidFill>
                          <a:effectLst/>
                          <a:latin typeface="Consolas" panose="020B0609020204030204" pitchFamily="49" charset="0"/>
                          <a:ea typeface="Arial"/>
                          <a:cs typeface="Arial"/>
                          <a:sym typeface="Arial"/>
                        </a:rPr>
                        <a:t>IComparable</a:t>
                      </a:r>
                      <a:r>
                        <a:rPr lang="en-US" sz="1600" b="0" i="0" u="none" strike="noStrike" cap="none" dirty="0" smtClean="0">
                          <a:solidFill>
                            <a:schemeClr val="dk1"/>
                          </a:solidFill>
                          <a:effectLst/>
                          <a:latin typeface="+mn-lt"/>
                          <a:ea typeface="Arial"/>
                          <a:cs typeface="Arial"/>
                          <a:sym typeface="Arial"/>
                        </a:rPr>
                        <a:t>, its </a:t>
                      </a:r>
                      <a:r>
                        <a:rPr lang="en-US" sz="1600" b="0" i="0" u="none" strike="noStrike" cap="none" dirty="0" smtClean="0">
                          <a:solidFill>
                            <a:schemeClr val="dk1"/>
                          </a:solidFill>
                          <a:effectLst/>
                          <a:latin typeface="Consolas" panose="020B0609020204030204" pitchFamily="49" charset="0"/>
                          <a:ea typeface="Arial"/>
                          <a:cs typeface="Arial"/>
                          <a:sym typeface="Arial"/>
                        </a:rPr>
                        <a:t>CompareTo</a:t>
                      </a:r>
                      <a:r>
                        <a:rPr lang="en-US" sz="1600" b="0" i="0" u="none" strike="noStrike" cap="none" dirty="0" smtClean="0">
                          <a:solidFill>
                            <a:schemeClr val="dk1"/>
                          </a:solidFill>
                          <a:effectLst/>
                          <a:latin typeface="+mn-lt"/>
                          <a:ea typeface="Arial"/>
                          <a:cs typeface="Arial"/>
                          <a:sym typeface="Arial"/>
                        </a:rPr>
                        <a:t> method could compare </a:t>
                      </a:r>
                      <a:r>
                        <a:rPr lang="en-US" sz="1600" b="0" i="0" u="none" strike="noStrike" cap="none" dirty="0" smtClean="0">
                          <a:solidFill>
                            <a:schemeClr val="dk1"/>
                          </a:solidFill>
                          <a:effectLst/>
                          <a:latin typeface="Consolas" panose="020B0609020204030204" pitchFamily="49" charset="0"/>
                          <a:ea typeface="Arial"/>
                          <a:cs typeface="Arial"/>
                          <a:sym typeface="Arial"/>
                        </a:rPr>
                        <a:t>Employee</a:t>
                      </a:r>
                      <a:r>
                        <a:rPr lang="en-US" sz="1600" b="0" i="0" u="none" strike="noStrike" cap="none" dirty="0" smtClean="0">
                          <a:solidFill>
                            <a:schemeClr val="dk1"/>
                          </a:solidFill>
                          <a:effectLst/>
                          <a:latin typeface="+mn-lt"/>
                          <a:ea typeface="Arial"/>
                          <a:cs typeface="Arial"/>
                          <a:sym typeface="Arial"/>
                        </a:rPr>
                        <a:t> objects by their earnings amounts. Interface </a:t>
                      </a:r>
                      <a:r>
                        <a:rPr lang="en-US" sz="1600" b="0" i="0" u="none" strike="noStrike" cap="none" dirty="0" smtClean="0">
                          <a:solidFill>
                            <a:schemeClr val="dk1"/>
                          </a:solidFill>
                          <a:effectLst/>
                          <a:latin typeface="Consolas" panose="020B0609020204030204" pitchFamily="49" charset="0"/>
                          <a:ea typeface="Arial"/>
                          <a:cs typeface="Arial"/>
                          <a:sym typeface="Arial"/>
                        </a:rPr>
                        <a:t>IComparable</a:t>
                      </a:r>
                      <a:r>
                        <a:rPr lang="en-US" sz="1600" b="0" i="0" u="none" strike="noStrike" cap="none" dirty="0" smtClean="0">
                          <a:solidFill>
                            <a:schemeClr val="dk1"/>
                          </a:solidFill>
                          <a:effectLst/>
                          <a:latin typeface="+mn-lt"/>
                          <a:ea typeface="Arial"/>
                          <a:cs typeface="Arial"/>
                          <a:sym typeface="Arial"/>
                        </a:rPr>
                        <a:t> is commonly used for ordering objects in a collection such as an array. We use </a:t>
                      </a:r>
                      <a:r>
                        <a:rPr lang="en-US" sz="1600" b="0" i="0" u="none" strike="noStrike" cap="none" dirty="0" smtClean="0">
                          <a:solidFill>
                            <a:schemeClr val="dk1"/>
                          </a:solidFill>
                          <a:effectLst/>
                          <a:latin typeface="Consolas" panose="020B0609020204030204" pitchFamily="49" charset="0"/>
                          <a:ea typeface="Arial"/>
                          <a:cs typeface="Arial"/>
                          <a:sym typeface="Arial"/>
                        </a:rPr>
                        <a:t>IComparable</a:t>
                      </a:r>
                      <a:r>
                        <a:rPr lang="en-US" sz="1600" b="0" i="0" u="none" strike="noStrike" cap="none" dirty="0" smtClean="0">
                          <a:solidFill>
                            <a:schemeClr val="dk1"/>
                          </a:solidFill>
                          <a:effectLst/>
                          <a:latin typeface="+mn-lt"/>
                          <a:ea typeface="Arial"/>
                          <a:cs typeface="Arial"/>
                          <a:sym typeface="Arial"/>
                        </a:rPr>
                        <a:t> in Chapter 20, Generics, and Chapter 21, Generic Collections; Functional Programming with L</a:t>
                      </a:r>
                      <a:r>
                        <a:rPr lang="en-US" sz="100" b="0" i="0" u="none" strike="noStrike" cap="none" dirty="0" smtClean="0">
                          <a:solidFill>
                            <a:schemeClr val="dk1"/>
                          </a:solidFill>
                          <a:effectLst/>
                          <a:latin typeface="+mn-lt"/>
                          <a:ea typeface="Arial"/>
                          <a:cs typeface="Arial"/>
                          <a:sym typeface="Arial"/>
                        </a:rPr>
                        <a:t> </a:t>
                      </a:r>
                      <a:r>
                        <a:rPr lang="en-US" sz="1600" b="0" i="0" u="none" strike="noStrike" cap="none" dirty="0" smtClean="0">
                          <a:solidFill>
                            <a:schemeClr val="dk1"/>
                          </a:solidFill>
                          <a:effectLst/>
                          <a:latin typeface="+mn-lt"/>
                          <a:ea typeface="Arial"/>
                          <a:cs typeface="Arial"/>
                          <a:sym typeface="Arial"/>
                        </a:rPr>
                        <a:t>I</a:t>
                      </a:r>
                      <a:r>
                        <a:rPr lang="en-US" sz="100" b="0" i="0" u="none" strike="noStrike" cap="none" dirty="0" smtClean="0">
                          <a:solidFill>
                            <a:schemeClr val="dk1"/>
                          </a:solidFill>
                          <a:effectLst/>
                          <a:latin typeface="+mn-lt"/>
                          <a:ea typeface="Arial"/>
                          <a:cs typeface="Arial"/>
                          <a:sym typeface="Arial"/>
                        </a:rPr>
                        <a:t> </a:t>
                      </a:r>
                      <a:r>
                        <a:rPr lang="en-US" sz="1600" b="0" i="0" u="none" strike="noStrike" cap="none" dirty="0" smtClean="0">
                          <a:solidFill>
                            <a:schemeClr val="dk1"/>
                          </a:solidFill>
                          <a:effectLst/>
                          <a:latin typeface="+mn-lt"/>
                          <a:ea typeface="Arial"/>
                          <a:cs typeface="Arial"/>
                          <a:sym typeface="Arial"/>
                        </a:rPr>
                        <a:t>N</a:t>
                      </a:r>
                      <a:r>
                        <a:rPr lang="en-US" sz="100" b="0" i="0" u="none" strike="noStrike" cap="none" dirty="0" smtClean="0">
                          <a:solidFill>
                            <a:schemeClr val="dk1"/>
                          </a:solidFill>
                          <a:effectLst/>
                          <a:latin typeface="+mn-lt"/>
                          <a:ea typeface="Arial"/>
                          <a:cs typeface="Arial"/>
                          <a:sym typeface="Arial"/>
                        </a:rPr>
                        <a:t> </a:t>
                      </a:r>
                      <a:r>
                        <a:rPr lang="en-US" sz="1600" b="0" i="0" u="none" strike="noStrike" cap="none" dirty="0" smtClean="0">
                          <a:solidFill>
                            <a:schemeClr val="dk1"/>
                          </a:solidFill>
                          <a:effectLst/>
                          <a:latin typeface="+mn-lt"/>
                          <a:ea typeface="Arial"/>
                          <a:cs typeface="Arial"/>
                          <a:sym typeface="Arial"/>
                        </a:rPr>
                        <a:t>Q/P</a:t>
                      </a:r>
                      <a:r>
                        <a:rPr lang="en-US" sz="100" b="0" i="0" u="none" strike="noStrike" cap="none" dirty="0" smtClean="0">
                          <a:solidFill>
                            <a:schemeClr val="dk1"/>
                          </a:solidFill>
                          <a:effectLst/>
                          <a:latin typeface="+mn-lt"/>
                          <a:ea typeface="Arial"/>
                          <a:cs typeface="Arial"/>
                          <a:sym typeface="Arial"/>
                        </a:rPr>
                        <a:t> </a:t>
                      </a:r>
                      <a:r>
                        <a:rPr lang="en-US" sz="1600" b="0" i="0" u="none" strike="noStrike" cap="none" dirty="0" smtClean="0">
                          <a:solidFill>
                            <a:schemeClr val="dk1"/>
                          </a:solidFill>
                          <a:effectLst/>
                          <a:latin typeface="+mn-lt"/>
                          <a:ea typeface="Arial"/>
                          <a:cs typeface="Arial"/>
                          <a:sym typeface="Arial"/>
                        </a:rPr>
                        <a:t>L</a:t>
                      </a:r>
                      <a:r>
                        <a:rPr lang="en-US" sz="100" b="0" i="0" u="none" strike="noStrike" cap="none" dirty="0" smtClean="0">
                          <a:solidFill>
                            <a:schemeClr val="dk1"/>
                          </a:solidFill>
                          <a:effectLst/>
                          <a:latin typeface="+mn-lt"/>
                          <a:ea typeface="Arial"/>
                          <a:cs typeface="Arial"/>
                          <a:sym typeface="Arial"/>
                        </a:rPr>
                        <a:t> </a:t>
                      </a:r>
                      <a:r>
                        <a:rPr lang="en-US" sz="1600" b="0" i="0" u="none" strike="noStrike" cap="none" dirty="0" smtClean="0">
                          <a:solidFill>
                            <a:schemeClr val="dk1"/>
                          </a:solidFill>
                          <a:effectLst/>
                          <a:latin typeface="+mn-lt"/>
                          <a:ea typeface="Arial"/>
                          <a:cs typeface="Arial"/>
                          <a:sym typeface="Arial"/>
                        </a:rPr>
                        <a:t>I</a:t>
                      </a:r>
                      <a:r>
                        <a:rPr lang="en-US" sz="100" b="0" i="0" u="none" strike="noStrike" cap="none" dirty="0" smtClean="0">
                          <a:solidFill>
                            <a:schemeClr val="dk1"/>
                          </a:solidFill>
                          <a:effectLst/>
                          <a:latin typeface="+mn-lt"/>
                          <a:ea typeface="Arial"/>
                          <a:cs typeface="Arial"/>
                          <a:sym typeface="Arial"/>
                        </a:rPr>
                        <a:t> </a:t>
                      </a:r>
                      <a:r>
                        <a:rPr lang="en-US" sz="1600" b="0" i="0" u="none" strike="noStrike" cap="none" dirty="0" smtClean="0">
                          <a:solidFill>
                            <a:schemeClr val="dk1"/>
                          </a:solidFill>
                          <a:effectLst/>
                          <a:latin typeface="+mn-lt"/>
                          <a:ea typeface="Arial"/>
                          <a:cs typeface="Arial"/>
                          <a:sym typeface="Arial"/>
                        </a:rPr>
                        <a:t>N</a:t>
                      </a:r>
                      <a:r>
                        <a:rPr lang="en-US" sz="100" b="0" i="0" u="none" strike="noStrike" cap="none" dirty="0" smtClean="0">
                          <a:solidFill>
                            <a:schemeClr val="dk1"/>
                          </a:solidFill>
                          <a:effectLst/>
                          <a:latin typeface="+mn-lt"/>
                          <a:ea typeface="Arial"/>
                          <a:cs typeface="Arial"/>
                          <a:sym typeface="Arial"/>
                        </a:rPr>
                        <a:t> </a:t>
                      </a:r>
                      <a:r>
                        <a:rPr lang="en-US" sz="1600" b="0" i="0" u="none" strike="noStrike" cap="none" dirty="0" smtClean="0">
                          <a:solidFill>
                            <a:schemeClr val="dk1"/>
                          </a:solidFill>
                          <a:effectLst/>
                          <a:latin typeface="+mn-lt"/>
                          <a:ea typeface="Arial"/>
                          <a:cs typeface="Arial"/>
                          <a:sym typeface="Arial"/>
                        </a:rPr>
                        <a:t>Q.</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25881026"/>
                  </a:ext>
                </a:extLst>
              </a:tr>
            </a:tbl>
          </a:graphicData>
        </a:graphic>
      </p:graphicFrame>
      <p:graphicFrame>
        <p:nvGraphicFramePr>
          <p:cNvPr id="4" name="Object 3"/>
          <p:cNvGraphicFramePr>
            <a:graphicFrameLocks noChangeAspect="1"/>
          </p:cNvGraphicFramePr>
          <p:nvPr>
            <p:extLst>
              <p:ext uri="{D42A27DB-BD31-4B8C-83A1-F6EECF244321}">
                <p14:modId xmlns:p14="http://schemas.microsoft.com/office/powerpoint/2010/main" val="3515326447"/>
              </p:ext>
            </p:extLst>
          </p:nvPr>
        </p:nvGraphicFramePr>
        <p:xfrm>
          <a:off x="2201612" y="1971447"/>
          <a:ext cx="345241" cy="254394"/>
        </p:xfrm>
        <a:graphic>
          <a:graphicData uri="http://schemas.openxmlformats.org/presentationml/2006/ole">
            <mc:AlternateContent xmlns:mc="http://schemas.openxmlformats.org/markup-compatibility/2006">
              <mc:Choice xmlns:v="urn:schemas-microsoft-com:vml" Requires="v">
                <p:oleObj spid="_x0000_s4180" name="Equation" r:id="rId3" imgW="241200" imgH="177480" progId="Equation.DSMT4">
                  <p:embed/>
                </p:oleObj>
              </mc:Choice>
              <mc:Fallback>
                <p:oleObj name="Equation" r:id="rId3" imgW="241200" imgH="177480" progId="Equation.DSMT4">
                  <p:embed/>
                  <p:pic>
                    <p:nvPicPr>
                      <p:cNvPr id="0" name=""/>
                      <p:cNvPicPr/>
                      <p:nvPr/>
                    </p:nvPicPr>
                    <p:blipFill>
                      <a:blip r:embed="rId4"/>
                      <a:stretch>
                        <a:fillRect/>
                      </a:stretch>
                    </p:blipFill>
                    <p:spPr>
                      <a:xfrm>
                        <a:off x="2201612" y="1971447"/>
                        <a:ext cx="345241" cy="254394"/>
                      </a:xfrm>
                      <a:prstGeom prst="rect">
                        <a:avLst/>
                      </a:prstGeom>
                    </p:spPr>
                  </p:pic>
                </p:oleObj>
              </mc:Fallback>
            </mc:AlternateContent>
          </a:graphicData>
        </a:graphic>
      </p:graphicFrame>
      <p:graphicFrame>
        <p:nvGraphicFramePr>
          <p:cNvPr id="3" name="Object 2"/>
          <p:cNvGraphicFramePr>
            <a:graphicFrameLocks noChangeAspect="1"/>
          </p:cNvGraphicFramePr>
          <p:nvPr>
            <p:extLst>
              <p:ext uri="{D42A27DB-BD31-4B8C-83A1-F6EECF244321}">
                <p14:modId xmlns:p14="http://schemas.microsoft.com/office/powerpoint/2010/main" val="3091749649"/>
              </p:ext>
            </p:extLst>
          </p:nvPr>
        </p:nvGraphicFramePr>
        <p:xfrm>
          <a:off x="6088489" y="1955316"/>
          <a:ext cx="2164667" cy="335607"/>
        </p:xfrm>
        <a:graphic>
          <a:graphicData uri="http://schemas.openxmlformats.org/presentationml/2006/ole">
            <mc:AlternateContent xmlns:mc="http://schemas.openxmlformats.org/markup-compatibility/2006">
              <mc:Choice xmlns:v="urn:schemas-microsoft-com:vml" Requires="v">
                <p:oleObj spid="_x0000_s4181" name="Equation" r:id="rId5" imgW="1638000" imgH="253800" progId="Equation.DSMT4">
                  <p:embed/>
                </p:oleObj>
              </mc:Choice>
              <mc:Fallback>
                <p:oleObj name="Equation" r:id="rId5" imgW="1638000" imgH="253800" progId="Equation.DSMT4">
                  <p:embed/>
                  <p:pic>
                    <p:nvPicPr>
                      <p:cNvPr id="0" name=""/>
                      <p:cNvPicPr/>
                      <p:nvPr/>
                    </p:nvPicPr>
                    <p:blipFill>
                      <a:blip r:embed="rId6"/>
                      <a:stretch>
                        <a:fillRect/>
                      </a:stretch>
                    </p:blipFill>
                    <p:spPr>
                      <a:xfrm>
                        <a:off x="6088489" y="1955316"/>
                        <a:ext cx="2164667" cy="335607"/>
                      </a:xfrm>
                      <a:prstGeom prst="rect">
                        <a:avLst/>
                      </a:prstGeom>
                    </p:spPr>
                  </p:pic>
                </p:oleObj>
              </mc:Fallback>
            </mc:AlternateContent>
          </a:graphicData>
        </a:graphic>
      </p:graphicFrame>
    </p:spTree>
    <p:extLst>
      <p:ext uri="{BB962C8B-B14F-4D97-AF65-F5344CB8AC3E}">
        <p14:creationId xmlns:p14="http://schemas.microsoft.com/office/powerpoint/2010/main" val="25824355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Figure 12.15 </a:t>
            </a:r>
            <a:r>
              <a:rPr lang="en-US" sz="3200" dirty="0"/>
              <a:t>Common Interfaces of the .</a:t>
            </a:r>
            <a:r>
              <a:rPr lang="en-US" sz="3200" dirty="0" smtClean="0"/>
              <a:t>N</a:t>
            </a:r>
            <a:r>
              <a:rPr lang="en-US" sz="100" dirty="0" smtClean="0"/>
              <a:t> </a:t>
            </a:r>
            <a:r>
              <a:rPr lang="en-US" sz="3200" dirty="0" smtClean="0"/>
              <a:t>E</a:t>
            </a:r>
            <a:r>
              <a:rPr lang="en-US" sz="100" dirty="0" smtClean="0"/>
              <a:t> </a:t>
            </a:r>
            <a:r>
              <a:rPr lang="en-US" sz="3200" dirty="0" smtClean="0"/>
              <a:t>T </a:t>
            </a:r>
            <a:r>
              <a:rPr lang="en-US" sz="3200" dirty="0"/>
              <a:t>Framework Class Library </a:t>
            </a:r>
            <a:r>
              <a:rPr lang="en-US" sz="2000" b="0" dirty="0" smtClean="0"/>
              <a:t>(2 </a:t>
            </a:r>
            <a:r>
              <a:rPr lang="en-US" sz="2000" b="0" dirty="0"/>
              <a:t>of 4)</a:t>
            </a:r>
            <a:endParaRPr lang="en-US" dirty="0"/>
          </a:p>
        </p:txBody>
      </p:sp>
      <p:graphicFrame>
        <p:nvGraphicFramePr>
          <p:cNvPr id="4" name="Table 3" descr="A table titled, common interfaces of the dot, net framework class library. Row 2. Interface: i component. Description: Implemented by any class that represents a component, including graphical user interface, g u i controls, such as buttons or labels. Interface i component defines the behaviors that components must implement. We discuss i component and many g u i controls that implement this interface in chapter 14, graphical user interfaces with windows forms: part 1, and chapter 15, graphical user interfaces with windows forms: part 2."/>
          <p:cNvGraphicFramePr>
            <a:graphicFrameLocks noGrp="1"/>
          </p:cNvGraphicFramePr>
          <p:nvPr>
            <p:extLst>
              <p:ext uri="{D42A27DB-BD31-4B8C-83A1-F6EECF244321}">
                <p14:modId xmlns:p14="http://schemas.microsoft.com/office/powerpoint/2010/main" val="1868016459"/>
              </p:ext>
            </p:extLst>
          </p:nvPr>
        </p:nvGraphicFramePr>
        <p:xfrm>
          <a:off x="632460" y="1620684"/>
          <a:ext cx="7879080" cy="2621280"/>
        </p:xfrm>
        <a:graphic>
          <a:graphicData uri="http://schemas.openxmlformats.org/drawingml/2006/table">
            <a:tbl>
              <a:tblPr firstRow="1" bandRow="1">
                <a:tableStyleId>{40F9630F-82C1-40B7-BC3A-925EFCFF5E92}</a:tableStyleId>
              </a:tblPr>
              <a:tblGrid>
                <a:gridCol w="1432314">
                  <a:extLst>
                    <a:ext uri="{9D8B030D-6E8A-4147-A177-3AD203B41FA5}">
                      <a16:colId xmlns:a16="http://schemas.microsoft.com/office/drawing/2014/main" val="4211143665"/>
                    </a:ext>
                  </a:extLst>
                </a:gridCol>
                <a:gridCol w="6446766">
                  <a:extLst>
                    <a:ext uri="{9D8B030D-6E8A-4147-A177-3AD203B41FA5}">
                      <a16:colId xmlns:a16="http://schemas.microsoft.com/office/drawing/2014/main" val="1097893942"/>
                    </a:ext>
                  </a:extLst>
                </a:gridCol>
              </a:tblGrid>
              <a:tr h="255838">
                <a:tc>
                  <a:txBody>
                    <a:bodyPr/>
                    <a:lstStyle/>
                    <a:p>
                      <a:r>
                        <a:rPr lang="en-US" sz="1600" b="1" i="0" u="none" strike="noStrike" cap="none" baseline="0" dirty="0" smtClean="0">
                          <a:solidFill>
                            <a:schemeClr val="dk1"/>
                          </a:solidFill>
                          <a:latin typeface="+mn-lt"/>
                          <a:ea typeface="Arial"/>
                          <a:cs typeface="Arial"/>
                          <a:sym typeface="Arial"/>
                        </a:rPr>
                        <a:t>Interface</a:t>
                      </a:r>
                      <a:endParaRPr lang="en-US" sz="1600" b="1"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b="1" i="0" u="none" strike="noStrike" cap="none" baseline="0" dirty="0" smtClean="0">
                          <a:solidFill>
                            <a:schemeClr val="dk1"/>
                          </a:solidFill>
                          <a:latin typeface="+mn-lt"/>
                          <a:ea typeface="Arial"/>
                          <a:cs typeface="Arial"/>
                          <a:sym typeface="Arial"/>
                        </a:rPr>
                        <a:t>Description</a:t>
                      </a:r>
                      <a:endParaRPr lang="en-US" sz="1600" b="1"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634166532"/>
                  </a:ext>
                </a:extLst>
              </a:tr>
              <a:tr h="1766330">
                <a:tc>
                  <a:txBody>
                    <a:bodyPr/>
                    <a:lstStyle/>
                    <a:p>
                      <a:r>
                        <a:rPr lang="en-US" sz="1400" b="0" i="0" u="none" strike="noStrike" cap="none" baseline="0" dirty="0" smtClean="0">
                          <a:solidFill>
                            <a:schemeClr val="dk1"/>
                          </a:solidFill>
                          <a:latin typeface="Consolas" panose="020B0609020204030204" pitchFamily="49" charset="0"/>
                          <a:ea typeface="Arial"/>
                          <a:cs typeface="Arial"/>
                          <a:sym typeface="Arial"/>
                        </a:rPr>
                        <a:t>IComponent</a:t>
                      </a:r>
                      <a:endParaRPr lang="en-US" sz="180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cap="none" dirty="0" smtClean="0">
                          <a:solidFill>
                            <a:schemeClr val="dk1"/>
                          </a:solidFill>
                          <a:effectLst/>
                          <a:latin typeface="+mn-lt"/>
                          <a:ea typeface="Arial"/>
                          <a:cs typeface="Arial"/>
                          <a:sym typeface="Arial"/>
                        </a:rPr>
                        <a:t>Implemented by any class that represents a component, including Graphical User Interface (G</a:t>
                      </a:r>
                      <a:r>
                        <a:rPr lang="en-US" sz="100" b="0" i="0" u="none" strike="noStrike" cap="none" dirty="0" smtClean="0">
                          <a:solidFill>
                            <a:schemeClr val="dk1"/>
                          </a:solidFill>
                          <a:effectLst/>
                          <a:latin typeface="+mn-lt"/>
                          <a:ea typeface="Arial"/>
                          <a:cs typeface="Arial"/>
                          <a:sym typeface="Arial"/>
                        </a:rPr>
                        <a:t> </a:t>
                      </a:r>
                      <a:r>
                        <a:rPr lang="en-US" sz="1800" b="0" i="0" u="none" strike="noStrike" cap="none" dirty="0" smtClean="0">
                          <a:solidFill>
                            <a:schemeClr val="dk1"/>
                          </a:solidFill>
                          <a:effectLst/>
                          <a:latin typeface="+mn-lt"/>
                          <a:ea typeface="Arial"/>
                          <a:cs typeface="Arial"/>
                          <a:sym typeface="Arial"/>
                        </a:rPr>
                        <a:t>U</a:t>
                      </a:r>
                      <a:r>
                        <a:rPr lang="en-US" sz="100" b="0" i="0" u="none" strike="noStrike" cap="none" dirty="0" smtClean="0">
                          <a:solidFill>
                            <a:schemeClr val="dk1"/>
                          </a:solidFill>
                          <a:effectLst/>
                          <a:latin typeface="+mn-lt"/>
                          <a:ea typeface="Arial"/>
                          <a:cs typeface="Arial"/>
                          <a:sym typeface="Arial"/>
                        </a:rPr>
                        <a:t> </a:t>
                      </a:r>
                      <a:r>
                        <a:rPr lang="en-US" sz="1800" b="0" i="0" u="none" strike="noStrike" cap="none" dirty="0" smtClean="0">
                          <a:solidFill>
                            <a:schemeClr val="dk1"/>
                          </a:solidFill>
                          <a:effectLst/>
                          <a:latin typeface="+mn-lt"/>
                          <a:ea typeface="Arial"/>
                          <a:cs typeface="Arial"/>
                          <a:sym typeface="Arial"/>
                        </a:rPr>
                        <a:t>I) controls (such as buttons or labels). Interface </a:t>
                      </a:r>
                      <a:r>
                        <a:rPr lang="en-US" sz="1800" b="0" i="0" u="none" strike="noStrike" cap="none" dirty="0" smtClean="0">
                          <a:solidFill>
                            <a:schemeClr val="dk1"/>
                          </a:solidFill>
                          <a:effectLst/>
                          <a:latin typeface="Consolas" panose="020B0609020204030204" pitchFamily="49" charset="0"/>
                          <a:ea typeface="Arial"/>
                          <a:cs typeface="Arial"/>
                          <a:sym typeface="Arial"/>
                        </a:rPr>
                        <a:t>IComponent</a:t>
                      </a:r>
                      <a:r>
                        <a:rPr lang="en-US" sz="1800" b="0" i="0" u="none" strike="noStrike" cap="none" dirty="0" smtClean="0">
                          <a:solidFill>
                            <a:schemeClr val="dk1"/>
                          </a:solidFill>
                          <a:effectLst/>
                          <a:latin typeface="+mn-lt"/>
                          <a:ea typeface="Arial"/>
                          <a:cs typeface="Arial"/>
                          <a:sym typeface="Arial"/>
                        </a:rPr>
                        <a:t> defines the behaviors that components must implement. We discuss IComponent and many G</a:t>
                      </a:r>
                      <a:r>
                        <a:rPr lang="en-US" sz="100" b="0" i="0" u="none" strike="noStrike" cap="none" dirty="0" smtClean="0">
                          <a:solidFill>
                            <a:schemeClr val="dk1"/>
                          </a:solidFill>
                          <a:effectLst/>
                          <a:latin typeface="+mn-lt"/>
                          <a:ea typeface="Arial"/>
                          <a:cs typeface="Arial"/>
                          <a:sym typeface="Arial"/>
                        </a:rPr>
                        <a:t> </a:t>
                      </a:r>
                      <a:r>
                        <a:rPr lang="en-US" sz="1800" b="0" i="0" u="none" strike="noStrike" cap="none" dirty="0" smtClean="0">
                          <a:solidFill>
                            <a:schemeClr val="dk1"/>
                          </a:solidFill>
                          <a:effectLst/>
                          <a:latin typeface="+mn-lt"/>
                          <a:ea typeface="Arial"/>
                          <a:cs typeface="Arial"/>
                          <a:sym typeface="Arial"/>
                        </a:rPr>
                        <a:t>U</a:t>
                      </a:r>
                      <a:r>
                        <a:rPr lang="en-US" sz="100" b="0" i="0" u="none" strike="noStrike" cap="none" dirty="0" smtClean="0">
                          <a:solidFill>
                            <a:schemeClr val="dk1"/>
                          </a:solidFill>
                          <a:effectLst/>
                          <a:latin typeface="+mn-lt"/>
                          <a:ea typeface="Arial"/>
                          <a:cs typeface="Arial"/>
                          <a:sym typeface="Arial"/>
                        </a:rPr>
                        <a:t> </a:t>
                      </a:r>
                      <a:r>
                        <a:rPr lang="en-US" sz="1800" b="0" i="0" u="none" strike="noStrike" cap="none" dirty="0" smtClean="0">
                          <a:solidFill>
                            <a:schemeClr val="dk1"/>
                          </a:solidFill>
                          <a:effectLst/>
                          <a:latin typeface="+mn-lt"/>
                          <a:ea typeface="Arial"/>
                          <a:cs typeface="Arial"/>
                          <a:sym typeface="Arial"/>
                        </a:rPr>
                        <a:t>I controls that implement this interface in Chapter 14, Graphical User Interfaces with Windows Forms: Part 1, and Chapter 15, Graphical User Interfaces with Windows Forms: Part 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38687568"/>
                  </a:ext>
                </a:extLst>
              </a:tr>
            </a:tbl>
          </a:graphicData>
        </a:graphic>
      </p:graphicFrame>
    </p:spTree>
    <p:extLst>
      <p:ext uri="{BB962C8B-B14F-4D97-AF65-F5344CB8AC3E}">
        <p14:creationId xmlns:p14="http://schemas.microsoft.com/office/powerpoint/2010/main" val="315563339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Figure 12.15 </a:t>
            </a:r>
            <a:r>
              <a:rPr lang="en-US" sz="3200" dirty="0"/>
              <a:t>Common Interfaces of the .</a:t>
            </a:r>
            <a:r>
              <a:rPr lang="en-US" sz="3200" dirty="0" smtClean="0"/>
              <a:t>N</a:t>
            </a:r>
            <a:r>
              <a:rPr lang="en-US" sz="100" dirty="0" smtClean="0"/>
              <a:t> </a:t>
            </a:r>
            <a:r>
              <a:rPr lang="en-US" sz="3200" dirty="0" smtClean="0"/>
              <a:t>E</a:t>
            </a:r>
            <a:r>
              <a:rPr lang="en-US" sz="100" dirty="0" smtClean="0"/>
              <a:t> </a:t>
            </a:r>
            <a:r>
              <a:rPr lang="en-US" sz="3200" dirty="0" smtClean="0"/>
              <a:t>T </a:t>
            </a:r>
            <a:r>
              <a:rPr lang="en-US" sz="3200" dirty="0"/>
              <a:t>Framework Class Library </a:t>
            </a:r>
            <a:r>
              <a:rPr lang="en-US" sz="2000" b="0" dirty="0" smtClean="0"/>
              <a:t>(3 </a:t>
            </a:r>
            <a:r>
              <a:rPr lang="en-US" sz="2000" b="0" dirty="0"/>
              <a:t>of 4)</a:t>
            </a:r>
            <a:endParaRPr lang="en-US" dirty="0"/>
          </a:p>
        </p:txBody>
      </p:sp>
      <p:graphicFrame>
        <p:nvGraphicFramePr>
          <p:cNvPr id="4" name="Table 3" descr="A table titled, common interfaces of the dot, net framework class library. Row 3. Interface: i disposable. Description: Implemented by classes that must provide an explicit mechanism for releasing resources. Some resources can be used by only one program at a time. In addition, some resources, such as files on disk, are unmanaged resources that, unlike memory, cannot be released by the garbage collector. Classes that implement interface i disposable provide a dispose method that can be called to explicitly release resources that are explicitly associated with an object. We discuss i disposable briefly in chapter 13, exception handling: a deeper look. You can learn more about this interface at h t t p, colon, forward slash, forward slash, m s d n, period, Microsoft, period, com, forward slash, library, forward slash, system, period, i disposable. The m s d n article implementing a dispose method at h t t p, colon, forward slash, forward slash, m s d n, period, Microsoft, period, com, forward slash, library, forward slash, f s 2 x k f t w discusses the proper implementation of this interface in your classes"/>
          <p:cNvGraphicFramePr>
            <a:graphicFrameLocks noGrp="1"/>
          </p:cNvGraphicFramePr>
          <p:nvPr>
            <p:extLst>
              <p:ext uri="{D42A27DB-BD31-4B8C-83A1-F6EECF244321}">
                <p14:modId xmlns:p14="http://schemas.microsoft.com/office/powerpoint/2010/main" val="3836554620"/>
              </p:ext>
            </p:extLst>
          </p:nvPr>
        </p:nvGraphicFramePr>
        <p:xfrm>
          <a:off x="632460" y="1605937"/>
          <a:ext cx="7879080" cy="3840480"/>
        </p:xfrm>
        <a:graphic>
          <a:graphicData uri="http://schemas.openxmlformats.org/drawingml/2006/table">
            <a:tbl>
              <a:tblPr firstRow="1" bandRow="1">
                <a:tableStyleId>{40F9630F-82C1-40B7-BC3A-925EFCFF5E92}</a:tableStyleId>
              </a:tblPr>
              <a:tblGrid>
                <a:gridCol w="1596267">
                  <a:extLst>
                    <a:ext uri="{9D8B030D-6E8A-4147-A177-3AD203B41FA5}">
                      <a16:colId xmlns:a16="http://schemas.microsoft.com/office/drawing/2014/main" val="4211143665"/>
                    </a:ext>
                  </a:extLst>
                </a:gridCol>
                <a:gridCol w="6282813">
                  <a:extLst>
                    <a:ext uri="{9D8B030D-6E8A-4147-A177-3AD203B41FA5}">
                      <a16:colId xmlns:a16="http://schemas.microsoft.com/office/drawing/2014/main" val="1097893942"/>
                    </a:ext>
                  </a:extLst>
                </a:gridCol>
              </a:tblGrid>
              <a:tr h="227336">
                <a:tc>
                  <a:txBody>
                    <a:bodyPr/>
                    <a:lstStyle/>
                    <a:p>
                      <a:r>
                        <a:rPr lang="en-US" sz="1600" b="1" i="0" u="none" strike="noStrike" cap="none" baseline="0" dirty="0" smtClean="0">
                          <a:solidFill>
                            <a:schemeClr val="dk1"/>
                          </a:solidFill>
                          <a:latin typeface="+mn-lt"/>
                          <a:ea typeface="Arial"/>
                          <a:cs typeface="Arial"/>
                          <a:sym typeface="Arial"/>
                        </a:rPr>
                        <a:t>Interface</a:t>
                      </a:r>
                      <a:endParaRPr lang="en-US" sz="1600" b="1"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b="1" i="0" u="none" strike="noStrike" cap="none" baseline="0" dirty="0" smtClean="0">
                          <a:solidFill>
                            <a:schemeClr val="dk1"/>
                          </a:solidFill>
                          <a:latin typeface="+mn-lt"/>
                          <a:ea typeface="Arial"/>
                          <a:cs typeface="Arial"/>
                          <a:sym typeface="Arial"/>
                        </a:rPr>
                        <a:t>Description</a:t>
                      </a:r>
                      <a:endParaRPr lang="en-US" sz="1600" b="1"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634166532"/>
                  </a:ext>
                </a:extLst>
              </a:tr>
              <a:tr h="2148793">
                <a:tc>
                  <a:txBody>
                    <a:bodyPr/>
                    <a:lstStyle/>
                    <a:p>
                      <a:r>
                        <a:rPr lang="en-US" sz="1600" b="0" i="0" u="none" strike="noStrike" cap="none" baseline="0" dirty="0" smtClean="0">
                          <a:solidFill>
                            <a:schemeClr val="dk1"/>
                          </a:solidFill>
                          <a:latin typeface="Consolas" panose="020B0609020204030204" pitchFamily="49" charset="0"/>
                          <a:ea typeface="Arial"/>
                          <a:cs typeface="Arial"/>
                          <a:sym typeface="Arial"/>
                        </a:rPr>
                        <a:t>IDisposable</a:t>
                      </a:r>
                      <a:endParaRPr lang="en-US" sz="160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b="0" i="0" u="none" strike="noStrike" cap="none" dirty="0" smtClean="0">
                          <a:solidFill>
                            <a:schemeClr val="dk1"/>
                          </a:solidFill>
                          <a:effectLst/>
                          <a:latin typeface="+mn-lt"/>
                          <a:ea typeface="Arial"/>
                          <a:cs typeface="Arial"/>
                          <a:sym typeface="Arial"/>
                        </a:rPr>
                        <a:t>Implemented by classes that must provide an explicit mechanism for </a:t>
                      </a:r>
                      <a:r>
                        <a:rPr lang="en-US" sz="1600" b="1" i="0" u="none" strike="noStrike" cap="none" dirty="0" smtClean="0">
                          <a:solidFill>
                            <a:schemeClr val="dk1"/>
                          </a:solidFill>
                          <a:effectLst/>
                          <a:latin typeface="+mn-lt"/>
                          <a:ea typeface="Arial"/>
                          <a:cs typeface="Arial"/>
                          <a:sym typeface="Arial"/>
                        </a:rPr>
                        <a:t>releasing</a:t>
                      </a:r>
                      <a:r>
                        <a:rPr lang="en-US" sz="1600" b="0" i="1" u="none" strike="noStrike" cap="none" dirty="0" smtClean="0">
                          <a:solidFill>
                            <a:schemeClr val="dk1"/>
                          </a:solidFill>
                          <a:effectLst/>
                          <a:latin typeface="+mn-lt"/>
                          <a:ea typeface="Arial"/>
                          <a:cs typeface="Arial"/>
                          <a:sym typeface="Arial"/>
                        </a:rPr>
                        <a:t> </a:t>
                      </a:r>
                      <a:r>
                        <a:rPr lang="en-US" sz="1600" b="0" i="0" u="none" strike="noStrike" cap="none" dirty="0" smtClean="0">
                          <a:solidFill>
                            <a:schemeClr val="dk1"/>
                          </a:solidFill>
                          <a:effectLst/>
                          <a:latin typeface="+mn-lt"/>
                          <a:ea typeface="Arial"/>
                          <a:cs typeface="Arial"/>
                          <a:sym typeface="Arial"/>
                        </a:rPr>
                        <a:t>resources. Some resources can be used by only one program at a time. In addition, some resources, such as files on disk, are unmanaged resources that, unlike memory, cannot be released by the garbage collector. Classes that implement interface IDisposable provide a </a:t>
                      </a:r>
                      <a:r>
                        <a:rPr lang="en-US" sz="1600" b="0" i="0" u="none" strike="noStrike" cap="none" dirty="0" smtClean="0">
                          <a:solidFill>
                            <a:schemeClr val="dk1"/>
                          </a:solidFill>
                          <a:effectLst/>
                          <a:latin typeface="Consolas" panose="020B0609020204030204" pitchFamily="49" charset="0"/>
                          <a:ea typeface="Arial"/>
                          <a:cs typeface="Arial"/>
                          <a:sym typeface="Arial"/>
                        </a:rPr>
                        <a:t>Dispose</a:t>
                      </a:r>
                      <a:r>
                        <a:rPr lang="en-US" sz="1600" b="0" i="0" u="none" strike="noStrike" cap="none" dirty="0" smtClean="0">
                          <a:solidFill>
                            <a:schemeClr val="dk1"/>
                          </a:solidFill>
                          <a:effectLst/>
                          <a:latin typeface="+mn-lt"/>
                          <a:ea typeface="Arial"/>
                          <a:cs typeface="Arial"/>
                          <a:sym typeface="Arial"/>
                        </a:rPr>
                        <a:t> method that can be called to explicitly release resources that are explicitly associated with an object. We discuss </a:t>
                      </a:r>
                      <a:r>
                        <a:rPr lang="en-US" sz="1600" b="0" i="0" u="none" strike="noStrike" cap="none" dirty="0" smtClean="0">
                          <a:solidFill>
                            <a:schemeClr val="dk1"/>
                          </a:solidFill>
                          <a:effectLst/>
                          <a:latin typeface="Consolas" panose="020B0609020204030204" pitchFamily="49" charset="0"/>
                          <a:ea typeface="Arial"/>
                          <a:cs typeface="Arial"/>
                          <a:sym typeface="Arial"/>
                        </a:rPr>
                        <a:t>IDisposable</a:t>
                      </a:r>
                      <a:r>
                        <a:rPr lang="en-US" sz="1600" b="0" i="0" u="none" strike="noStrike" cap="none" dirty="0" smtClean="0">
                          <a:solidFill>
                            <a:schemeClr val="dk1"/>
                          </a:solidFill>
                          <a:effectLst/>
                          <a:latin typeface="+mn-lt"/>
                          <a:ea typeface="Arial"/>
                          <a:cs typeface="Arial"/>
                          <a:sym typeface="Arial"/>
                        </a:rPr>
                        <a:t> briefly in Chapter 13, Exception Handling: A Deeper Look. You can learn more about this interface at </a:t>
                      </a:r>
                      <a:r>
                        <a:rPr lang="en-US" sz="1600" b="0" i="0" u="none" strike="noStrike" cap="none" dirty="0" smtClean="0">
                          <a:solidFill>
                            <a:schemeClr val="dk1"/>
                          </a:solidFill>
                          <a:effectLst/>
                          <a:latin typeface="Consolas" panose="020B0609020204030204" pitchFamily="49" charset="0"/>
                          <a:ea typeface="Arial"/>
                          <a:cs typeface="Arial"/>
                          <a:sym typeface="Arial"/>
                          <a:hlinkClick r:id="rId2"/>
                        </a:rPr>
                        <a:t>http://msdn.microsoft.com/library/ system.idisposable</a:t>
                      </a:r>
                      <a:r>
                        <a:rPr lang="en-US" sz="1600" b="0" i="0" u="none" strike="noStrike" cap="none" dirty="0" smtClean="0">
                          <a:solidFill>
                            <a:schemeClr val="dk1"/>
                          </a:solidFill>
                          <a:effectLst/>
                          <a:latin typeface="Consolas" panose="020B0609020204030204" pitchFamily="49" charset="0"/>
                          <a:ea typeface="Arial"/>
                          <a:cs typeface="Arial"/>
                          <a:sym typeface="Arial"/>
                        </a:rPr>
                        <a:t>.</a:t>
                      </a:r>
                      <a:r>
                        <a:rPr lang="en-US" sz="1600" b="0" i="0" u="none" strike="noStrike" cap="none" dirty="0" smtClean="0">
                          <a:solidFill>
                            <a:schemeClr val="dk1"/>
                          </a:solidFill>
                          <a:effectLst/>
                          <a:latin typeface="+mn-lt"/>
                          <a:ea typeface="Arial"/>
                          <a:cs typeface="Arial"/>
                          <a:sym typeface="Arial"/>
                        </a:rPr>
                        <a:t> The MSDN article </a:t>
                      </a:r>
                      <a:r>
                        <a:rPr lang="en-US" sz="1600" b="1" i="0" u="none" strike="noStrike" cap="none" dirty="0" smtClean="0">
                          <a:solidFill>
                            <a:schemeClr val="dk1"/>
                          </a:solidFill>
                          <a:effectLst/>
                          <a:latin typeface="+mn-lt"/>
                          <a:ea typeface="Arial"/>
                          <a:cs typeface="Arial"/>
                          <a:sym typeface="Arial"/>
                        </a:rPr>
                        <a:t>Implementing a Dispose Method</a:t>
                      </a:r>
                      <a:r>
                        <a:rPr lang="en-US" sz="1600" b="0" i="1" u="none" strike="noStrike" cap="none" dirty="0" smtClean="0">
                          <a:solidFill>
                            <a:schemeClr val="dk1"/>
                          </a:solidFill>
                          <a:effectLst/>
                          <a:latin typeface="+mn-lt"/>
                          <a:ea typeface="Arial"/>
                          <a:cs typeface="Arial"/>
                          <a:sym typeface="Arial"/>
                        </a:rPr>
                        <a:t> </a:t>
                      </a:r>
                      <a:r>
                        <a:rPr lang="en-US" sz="1600" b="0" i="0" u="none" strike="noStrike" cap="none" dirty="0" smtClean="0">
                          <a:solidFill>
                            <a:schemeClr val="dk1"/>
                          </a:solidFill>
                          <a:effectLst/>
                          <a:latin typeface="+mn-lt"/>
                          <a:ea typeface="Arial"/>
                          <a:cs typeface="Arial"/>
                          <a:sym typeface="Arial"/>
                        </a:rPr>
                        <a:t>at </a:t>
                      </a:r>
                      <a:r>
                        <a:rPr lang="en-US" sz="1600" b="0" i="0" u="none" strike="noStrike" cap="none" dirty="0" smtClean="0">
                          <a:solidFill>
                            <a:schemeClr val="dk1"/>
                          </a:solidFill>
                          <a:effectLst/>
                          <a:latin typeface="Consolas" panose="020B0609020204030204" pitchFamily="49" charset="0"/>
                          <a:ea typeface="Arial"/>
                          <a:cs typeface="Arial"/>
                          <a:sym typeface="Arial"/>
                          <a:hlinkClick r:id="rId3"/>
                        </a:rPr>
                        <a:t>http://msdn.microsoft.com/library/fs2xkftw </a:t>
                      </a:r>
                      <a:r>
                        <a:rPr lang="en-US" sz="1600" b="0" i="0" u="none" strike="noStrike" cap="none" dirty="0" smtClean="0">
                          <a:solidFill>
                            <a:schemeClr val="dk1"/>
                          </a:solidFill>
                          <a:effectLst/>
                          <a:latin typeface="+mn-lt"/>
                          <a:ea typeface="Arial"/>
                          <a:cs typeface="Arial"/>
                          <a:sym typeface="Arial"/>
                        </a:rPr>
                        <a:t>discusses the proper implementation of this interface in your classes.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38687568"/>
                  </a:ext>
                </a:extLst>
              </a:tr>
            </a:tbl>
          </a:graphicData>
        </a:graphic>
      </p:graphicFrame>
    </p:spTree>
    <p:extLst>
      <p:ext uri="{BB962C8B-B14F-4D97-AF65-F5344CB8AC3E}">
        <p14:creationId xmlns:p14="http://schemas.microsoft.com/office/powerpoint/2010/main" val="17492309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Figure 12.15 </a:t>
            </a:r>
            <a:r>
              <a:rPr lang="en-US" sz="3200" dirty="0"/>
              <a:t>Common Interfaces of the .</a:t>
            </a:r>
            <a:r>
              <a:rPr lang="en-US" sz="3200" dirty="0" smtClean="0"/>
              <a:t>N</a:t>
            </a:r>
            <a:r>
              <a:rPr lang="en-US" sz="100" dirty="0" smtClean="0"/>
              <a:t> </a:t>
            </a:r>
            <a:r>
              <a:rPr lang="en-US" sz="3200" dirty="0" smtClean="0"/>
              <a:t>E</a:t>
            </a:r>
            <a:r>
              <a:rPr lang="en-US" sz="100" dirty="0" smtClean="0"/>
              <a:t> </a:t>
            </a:r>
            <a:r>
              <a:rPr lang="en-US" sz="3200" dirty="0" smtClean="0"/>
              <a:t>T </a:t>
            </a:r>
            <a:r>
              <a:rPr lang="en-US" sz="3200" dirty="0"/>
              <a:t>Framework Class Library </a:t>
            </a:r>
            <a:r>
              <a:rPr lang="en-US" sz="2000" b="0" dirty="0" smtClean="0"/>
              <a:t>(4 </a:t>
            </a:r>
            <a:r>
              <a:rPr lang="en-US" sz="2000" b="0" dirty="0"/>
              <a:t>of 4)</a:t>
            </a:r>
            <a:endParaRPr lang="en-US" dirty="0"/>
          </a:p>
        </p:txBody>
      </p:sp>
      <p:graphicFrame>
        <p:nvGraphicFramePr>
          <p:cNvPr id="4" name="Table 3" descr="A table titled, common interfaces of the dot, net framework class library. Row 4. Interface: i enumerator. Description: Used for iterating through the elements of a collection, such as an array or a list one element at a time— the for each statement uses an i enumerator object to iterate through elements. Interface i enumerator contains method move next to move to the next element in a collection, method reset to move to the position before the first element and property current to return the object at the current location. We use i enumerator in chapter 21. All i e number able objects, chapter 9 provide a get enumerator method that returns an i enumerator object."/>
          <p:cNvGraphicFramePr>
            <a:graphicFrameLocks noGrp="1"/>
          </p:cNvGraphicFramePr>
          <p:nvPr>
            <p:extLst>
              <p:ext uri="{D42A27DB-BD31-4B8C-83A1-F6EECF244321}">
                <p14:modId xmlns:p14="http://schemas.microsoft.com/office/powerpoint/2010/main" val="4104043325"/>
              </p:ext>
            </p:extLst>
          </p:nvPr>
        </p:nvGraphicFramePr>
        <p:xfrm>
          <a:off x="632460" y="1600368"/>
          <a:ext cx="7879080" cy="3479800"/>
        </p:xfrm>
        <a:graphic>
          <a:graphicData uri="http://schemas.openxmlformats.org/drawingml/2006/table">
            <a:tbl>
              <a:tblPr firstRow="1" bandRow="1">
                <a:tableStyleId>{40F9630F-82C1-40B7-BC3A-925EFCFF5E92}</a:tableStyleId>
              </a:tblPr>
              <a:tblGrid>
                <a:gridCol w="1653540">
                  <a:extLst>
                    <a:ext uri="{9D8B030D-6E8A-4147-A177-3AD203B41FA5}">
                      <a16:colId xmlns:a16="http://schemas.microsoft.com/office/drawing/2014/main" val="4211143665"/>
                    </a:ext>
                  </a:extLst>
                </a:gridCol>
                <a:gridCol w="6225540">
                  <a:extLst>
                    <a:ext uri="{9D8B030D-6E8A-4147-A177-3AD203B41FA5}">
                      <a16:colId xmlns:a16="http://schemas.microsoft.com/office/drawing/2014/main" val="1097893942"/>
                    </a:ext>
                  </a:extLst>
                </a:gridCol>
              </a:tblGrid>
              <a:tr h="370840">
                <a:tc>
                  <a:txBody>
                    <a:bodyPr/>
                    <a:lstStyle/>
                    <a:p>
                      <a:r>
                        <a:rPr lang="en-US" sz="1800" b="1" i="0" u="none" strike="noStrike" cap="none" baseline="0" dirty="0" smtClean="0">
                          <a:solidFill>
                            <a:schemeClr val="dk1"/>
                          </a:solidFill>
                          <a:latin typeface="+mn-lt"/>
                          <a:ea typeface="Arial"/>
                          <a:cs typeface="Arial"/>
                          <a:sym typeface="Arial"/>
                        </a:rPr>
                        <a:t>Interface</a:t>
                      </a:r>
                      <a:endParaRPr lang="en-US" sz="1800" b="1"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b="1" i="0" u="none" strike="noStrike" cap="none" baseline="0" dirty="0" smtClean="0">
                          <a:solidFill>
                            <a:schemeClr val="dk1"/>
                          </a:solidFill>
                          <a:latin typeface="+mn-lt"/>
                          <a:ea typeface="Arial"/>
                          <a:cs typeface="Arial"/>
                          <a:sym typeface="Arial"/>
                        </a:rPr>
                        <a:t>Description</a:t>
                      </a:r>
                      <a:endParaRPr lang="en-US" sz="1800" b="1"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634166532"/>
                  </a:ext>
                </a:extLst>
              </a:tr>
              <a:tr h="370840">
                <a:tc>
                  <a:txBody>
                    <a:bodyPr/>
                    <a:lstStyle/>
                    <a:p>
                      <a:r>
                        <a:rPr lang="en-US" sz="1800" b="0" i="0" u="none" strike="noStrike" cap="none" baseline="0" dirty="0" smtClean="0">
                          <a:solidFill>
                            <a:schemeClr val="dk1"/>
                          </a:solidFill>
                          <a:latin typeface="Consolas" panose="020B0609020204030204" pitchFamily="49" charset="0"/>
                          <a:ea typeface="Arial"/>
                          <a:cs typeface="Arial"/>
                          <a:sym typeface="Arial"/>
                        </a:rPr>
                        <a:t>IEnumerator</a:t>
                      </a:r>
                      <a:endParaRPr lang="en-US" sz="180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b="0" i="0" u="none" strike="noStrike" cap="none" dirty="0" smtClean="0">
                          <a:solidFill>
                            <a:schemeClr val="dk1"/>
                          </a:solidFill>
                          <a:effectLst/>
                          <a:latin typeface="+mn-lt"/>
                          <a:ea typeface="Arial"/>
                          <a:cs typeface="Arial"/>
                          <a:sym typeface="Arial"/>
                        </a:rPr>
                        <a:t>Used for iterating through the elements of a </a:t>
                      </a:r>
                      <a:r>
                        <a:rPr lang="en-US" sz="1800" b="1" i="0" u="none" strike="noStrike" cap="none" dirty="0" smtClean="0">
                          <a:solidFill>
                            <a:schemeClr val="dk1"/>
                          </a:solidFill>
                          <a:effectLst/>
                          <a:latin typeface="+mn-lt"/>
                          <a:ea typeface="Arial"/>
                          <a:cs typeface="Arial"/>
                          <a:sym typeface="Arial"/>
                        </a:rPr>
                        <a:t>collection </a:t>
                      </a:r>
                      <a:r>
                        <a:rPr lang="en-US" sz="1800" b="0" i="0" u="none" strike="noStrike" cap="none" dirty="0" smtClean="0">
                          <a:solidFill>
                            <a:schemeClr val="dk1"/>
                          </a:solidFill>
                          <a:effectLst/>
                          <a:latin typeface="+mn-lt"/>
                          <a:ea typeface="Arial"/>
                          <a:cs typeface="Arial"/>
                          <a:sym typeface="Arial"/>
                        </a:rPr>
                        <a:t>(such as an array or a </a:t>
                      </a:r>
                      <a:r>
                        <a:rPr lang="en-US" sz="1800" b="0" i="0" u="none" strike="noStrike" cap="none" dirty="0" smtClean="0">
                          <a:solidFill>
                            <a:schemeClr val="dk1"/>
                          </a:solidFill>
                          <a:effectLst/>
                          <a:latin typeface="Consolas" panose="020B0609020204030204" pitchFamily="49" charset="0"/>
                          <a:ea typeface="Arial"/>
                          <a:cs typeface="Arial"/>
                          <a:sym typeface="Arial"/>
                        </a:rPr>
                        <a:t>List</a:t>
                      </a:r>
                      <a:r>
                        <a:rPr lang="en-US" sz="1800" b="0" i="0" u="none" strike="noStrike" cap="none" dirty="0" smtClean="0">
                          <a:solidFill>
                            <a:schemeClr val="dk1"/>
                          </a:solidFill>
                          <a:effectLst/>
                          <a:latin typeface="+mn-lt"/>
                          <a:ea typeface="Arial"/>
                          <a:cs typeface="Arial"/>
                          <a:sym typeface="Arial"/>
                        </a:rPr>
                        <a:t>) one element at a time—the </a:t>
                      </a:r>
                      <a:r>
                        <a:rPr lang="en-US" sz="1800" b="0" i="0" u="none" strike="noStrike" cap="none" dirty="0" smtClean="0">
                          <a:solidFill>
                            <a:schemeClr val="dk1"/>
                          </a:solidFill>
                          <a:effectLst/>
                          <a:latin typeface="Consolas" panose="020B0609020204030204" pitchFamily="49" charset="0"/>
                          <a:ea typeface="Arial"/>
                          <a:cs typeface="Arial"/>
                          <a:sym typeface="Arial"/>
                        </a:rPr>
                        <a:t>foreach</a:t>
                      </a:r>
                      <a:r>
                        <a:rPr lang="en-US" sz="1800" b="0" i="0" u="none" strike="noStrike" cap="none" dirty="0" smtClean="0">
                          <a:solidFill>
                            <a:schemeClr val="dk1"/>
                          </a:solidFill>
                          <a:effectLst/>
                          <a:latin typeface="+mn-lt"/>
                          <a:ea typeface="Arial"/>
                          <a:cs typeface="Arial"/>
                          <a:sym typeface="Arial"/>
                        </a:rPr>
                        <a:t> statement uses an </a:t>
                      </a:r>
                      <a:r>
                        <a:rPr lang="en-US" sz="1800" b="0" i="0" u="none" strike="noStrike" cap="none" dirty="0" smtClean="0">
                          <a:solidFill>
                            <a:schemeClr val="dk1"/>
                          </a:solidFill>
                          <a:effectLst/>
                          <a:latin typeface="Consolas" panose="020B0609020204030204" pitchFamily="49" charset="0"/>
                          <a:ea typeface="Arial"/>
                          <a:cs typeface="Arial"/>
                          <a:sym typeface="Arial"/>
                        </a:rPr>
                        <a:t>IEnumerator</a:t>
                      </a:r>
                      <a:r>
                        <a:rPr lang="en-US" sz="1800" b="0" i="0" u="none" strike="noStrike" cap="none" dirty="0" smtClean="0">
                          <a:solidFill>
                            <a:schemeClr val="dk1"/>
                          </a:solidFill>
                          <a:effectLst/>
                          <a:latin typeface="+mn-lt"/>
                          <a:ea typeface="Arial"/>
                          <a:cs typeface="Arial"/>
                          <a:sym typeface="Arial"/>
                        </a:rPr>
                        <a:t> object to iterate through elements. Interface </a:t>
                      </a:r>
                      <a:r>
                        <a:rPr lang="en-US" sz="1800" b="0" i="0" u="none" strike="noStrike" cap="none" dirty="0" smtClean="0">
                          <a:solidFill>
                            <a:schemeClr val="dk1"/>
                          </a:solidFill>
                          <a:effectLst/>
                          <a:latin typeface="Consolas" panose="020B0609020204030204" pitchFamily="49" charset="0"/>
                          <a:ea typeface="Arial"/>
                          <a:cs typeface="Arial"/>
                          <a:sym typeface="Arial"/>
                        </a:rPr>
                        <a:t>IEnumerator</a:t>
                      </a:r>
                      <a:r>
                        <a:rPr lang="en-US" sz="1800" b="0" i="0" u="none" strike="noStrike" cap="none" dirty="0" smtClean="0">
                          <a:solidFill>
                            <a:schemeClr val="dk1"/>
                          </a:solidFill>
                          <a:effectLst/>
                          <a:latin typeface="+mn-lt"/>
                          <a:ea typeface="Arial"/>
                          <a:cs typeface="Arial"/>
                          <a:sym typeface="Arial"/>
                        </a:rPr>
                        <a:t> contains method </a:t>
                      </a:r>
                      <a:r>
                        <a:rPr lang="en-US" sz="1800" b="0" i="0" u="none" strike="noStrike" cap="none" dirty="0" smtClean="0">
                          <a:solidFill>
                            <a:schemeClr val="dk1"/>
                          </a:solidFill>
                          <a:effectLst/>
                          <a:latin typeface="Consolas" panose="020B0609020204030204" pitchFamily="49" charset="0"/>
                          <a:ea typeface="Arial"/>
                          <a:cs typeface="Arial"/>
                          <a:sym typeface="Arial"/>
                        </a:rPr>
                        <a:t>MoveNext</a:t>
                      </a:r>
                      <a:r>
                        <a:rPr lang="en-US" sz="1800" b="0" i="0" u="none" strike="noStrike" cap="none" dirty="0" smtClean="0">
                          <a:solidFill>
                            <a:schemeClr val="dk1"/>
                          </a:solidFill>
                          <a:effectLst/>
                          <a:latin typeface="+mn-lt"/>
                          <a:ea typeface="Arial"/>
                          <a:cs typeface="Arial"/>
                          <a:sym typeface="Arial"/>
                        </a:rPr>
                        <a:t> to move to the next element in a collection, method Reset to move to the position before the first element and property </a:t>
                      </a:r>
                      <a:r>
                        <a:rPr lang="en-US" sz="1800" b="0" i="0" u="none" strike="noStrike" cap="none" dirty="0" smtClean="0">
                          <a:solidFill>
                            <a:schemeClr val="dk1"/>
                          </a:solidFill>
                          <a:effectLst/>
                          <a:latin typeface="Consolas" panose="020B0609020204030204" pitchFamily="49" charset="0"/>
                          <a:ea typeface="Arial"/>
                          <a:cs typeface="Arial"/>
                          <a:sym typeface="Arial"/>
                        </a:rPr>
                        <a:t>Current</a:t>
                      </a:r>
                      <a:r>
                        <a:rPr lang="en-US" sz="1800" b="0" i="0" u="none" strike="noStrike" cap="none" dirty="0" smtClean="0">
                          <a:solidFill>
                            <a:schemeClr val="dk1"/>
                          </a:solidFill>
                          <a:effectLst/>
                          <a:latin typeface="+mn-lt"/>
                          <a:ea typeface="Arial"/>
                          <a:cs typeface="Arial"/>
                          <a:sym typeface="Arial"/>
                        </a:rPr>
                        <a:t> to return the object at the current location. We use </a:t>
                      </a:r>
                      <a:r>
                        <a:rPr lang="en-US" sz="1800" b="0" i="0" u="none" strike="noStrike" cap="none" dirty="0" smtClean="0">
                          <a:solidFill>
                            <a:schemeClr val="dk1"/>
                          </a:solidFill>
                          <a:effectLst/>
                          <a:latin typeface="Consolas" panose="020B0609020204030204" pitchFamily="49" charset="0"/>
                          <a:ea typeface="Arial"/>
                          <a:cs typeface="Arial"/>
                          <a:sym typeface="Arial"/>
                        </a:rPr>
                        <a:t>IEnumerator</a:t>
                      </a:r>
                      <a:r>
                        <a:rPr lang="en-US" sz="1800" b="0" i="0" u="none" strike="noStrike" cap="none" dirty="0" smtClean="0">
                          <a:solidFill>
                            <a:schemeClr val="dk1"/>
                          </a:solidFill>
                          <a:effectLst/>
                          <a:latin typeface="+mn-lt"/>
                          <a:ea typeface="Arial"/>
                          <a:cs typeface="Arial"/>
                          <a:sym typeface="Arial"/>
                        </a:rPr>
                        <a:t> in Chapter 21. All </a:t>
                      </a:r>
                      <a:r>
                        <a:rPr lang="en-US" sz="1800" b="0" i="0" u="none" strike="noStrike" cap="none" dirty="0" smtClean="0">
                          <a:solidFill>
                            <a:schemeClr val="dk1"/>
                          </a:solidFill>
                          <a:effectLst/>
                          <a:latin typeface="Consolas" panose="020B0609020204030204" pitchFamily="49" charset="0"/>
                          <a:ea typeface="Arial"/>
                          <a:cs typeface="Arial"/>
                          <a:sym typeface="Arial"/>
                        </a:rPr>
                        <a:t>IEnumberable</a:t>
                      </a:r>
                      <a:r>
                        <a:rPr lang="en-US" sz="1800" b="0" i="0" u="none" strike="noStrike" cap="none" dirty="0" smtClean="0">
                          <a:solidFill>
                            <a:schemeClr val="dk1"/>
                          </a:solidFill>
                          <a:effectLst/>
                          <a:latin typeface="+mn-lt"/>
                          <a:ea typeface="Arial"/>
                          <a:cs typeface="Arial"/>
                          <a:sym typeface="Arial"/>
                        </a:rPr>
                        <a:t> objects (Chapter 9) provide a </a:t>
                      </a:r>
                      <a:r>
                        <a:rPr lang="en-US" sz="1800" b="0" i="0" u="none" strike="noStrike" cap="none" dirty="0" smtClean="0">
                          <a:solidFill>
                            <a:schemeClr val="dk1"/>
                          </a:solidFill>
                          <a:effectLst/>
                          <a:latin typeface="Consolas" panose="020B0609020204030204" pitchFamily="49" charset="0"/>
                          <a:ea typeface="Arial"/>
                          <a:cs typeface="Arial"/>
                          <a:sym typeface="Arial"/>
                        </a:rPr>
                        <a:t>GetEnumerator</a:t>
                      </a:r>
                      <a:r>
                        <a:rPr lang="en-US" sz="1800" b="0" i="0" u="none" strike="noStrike" cap="none" dirty="0" smtClean="0">
                          <a:solidFill>
                            <a:schemeClr val="dk1"/>
                          </a:solidFill>
                          <a:effectLst/>
                          <a:latin typeface="+mn-lt"/>
                          <a:ea typeface="Arial"/>
                          <a:cs typeface="Arial"/>
                          <a:sym typeface="Arial"/>
                        </a:rPr>
                        <a:t> method that returns an </a:t>
                      </a:r>
                      <a:r>
                        <a:rPr lang="en-US" sz="1800" b="0" i="0" u="none" strike="noStrike" cap="none" dirty="0" smtClean="0">
                          <a:solidFill>
                            <a:schemeClr val="dk1"/>
                          </a:solidFill>
                          <a:effectLst/>
                          <a:latin typeface="Consolas" panose="020B0609020204030204" pitchFamily="49" charset="0"/>
                          <a:ea typeface="Arial"/>
                          <a:cs typeface="Arial"/>
                          <a:sym typeface="Arial"/>
                        </a:rPr>
                        <a:t>IEnumerator</a:t>
                      </a:r>
                      <a:r>
                        <a:rPr lang="en-US" sz="1800" b="0" i="0" u="none" strike="noStrike" cap="none" dirty="0" smtClean="0">
                          <a:solidFill>
                            <a:schemeClr val="dk1"/>
                          </a:solidFill>
                          <a:effectLst/>
                          <a:latin typeface="+mn-lt"/>
                          <a:ea typeface="Arial"/>
                          <a:cs typeface="Arial"/>
                          <a:sym typeface="Arial"/>
                        </a:rPr>
                        <a:t> object.</a:t>
                      </a:r>
                      <a:endParaRPr lang="en-US" sz="1800" b="0" i="0" u="none" strike="noStrike" cap="none" dirty="0">
                        <a:solidFill>
                          <a:schemeClr val="dk1"/>
                        </a:solidFill>
                        <a:effectLst/>
                        <a:latin typeface="+mn-lt"/>
                        <a:ea typeface="Arial"/>
                        <a:cs typeface="Arial"/>
                        <a:sym typeface="Aria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38687568"/>
                  </a:ext>
                </a:extLst>
              </a:tr>
            </a:tbl>
          </a:graphicData>
        </a:graphic>
      </p:graphicFrame>
    </p:spTree>
    <p:extLst>
      <p:ext uri="{BB962C8B-B14F-4D97-AF65-F5344CB8AC3E}">
        <p14:creationId xmlns:p14="http://schemas.microsoft.com/office/powerpoint/2010/main" val="222828644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lt2"/>
                </a:solidFill>
              </a:rPr>
              <a:t>Copyright</a:t>
            </a:r>
            <a:endParaRPr lang="en-US" dirty="0"/>
          </a:p>
        </p:txBody>
      </p:sp>
      <p:pic>
        <p:nvPicPr>
          <p:cNvPr id="4" name="Picture 2" descr="This work is protected by United States copyright laws and is provided solely for the use of instructors in teaching their courses and assessing student learning. Dissemination or sale of any part of this work (including on the world wide web) will destroy the integrity of the work and is not permitted. The work and materials from it should never be made available to students except by instructors using the accompanying text in their classes. All recipients of this work are expected to abide by these restrictions and to honor the intended pedagogical purposes and the needs of other instructors who rely on these materials."/>
          <p:cNvPicPr>
            <a:picLocks noChangeAspect="1" noChangeArrowheads="1"/>
          </p:cNvPicPr>
          <p:nvPr/>
        </p:nvPicPr>
        <p:blipFill>
          <a:blip r:embed="rId2"/>
          <a:srcRect/>
          <a:stretch>
            <a:fillRect/>
          </a:stretch>
        </p:blipFill>
        <p:spPr bwMode="auto">
          <a:xfrm>
            <a:off x="860425" y="2310096"/>
            <a:ext cx="7423150" cy="2438400"/>
          </a:xfrm>
          <a:prstGeom prst="rect">
            <a:avLst/>
          </a:prstGeom>
          <a:noFill/>
          <a:ln w="9525">
            <a:noFill/>
            <a:miter lim="800000"/>
            <a:headEnd/>
            <a:tailEnd/>
          </a:ln>
        </p:spPr>
      </p:pic>
    </p:spTree>
    <p:extLst>
      <p:ext uri="{BB962C8B-B14F-4D97-AF65-F5344CB8AC3E}">
        <p14:creationId xmlns:p14="http://schemas.microsoft.com/office/powerpoint/2010/main" val="72702367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Software Engineering Observation 12.2</a:t>
            </a:r>
          </a:p>
        </p:txBody>
      </p:sp>
      <p:sp>
        <p:nvSpPr>
          <p:cNvPr id="3" name="Text Placeholder 2"/>
          <p:cNvSpPr>
            <a:spLocks noGrp="1"/>
          </p:cNvSpPr>
          <p:nvPr>
            <p:ph type="body" idx="1"/>
          </p:nvPr>
        </p:nvSpPr>
        <p:spPr/>
        <p:txBody>
          <a:bodyPr/>
          <a:lstStyle/>
          <a:p>
            <a:pPr marL="0" indent="0">
              <a:buNone/>
            </a:pPr>
            <a:r>
              <a:rPr lang="en-US" sz="2400" dirty="0">
                <a:latin typeface="+mn-lt"/>
              </a:rPr>
              <a:t>The is-a relationship applies from a derived class to its direct and indirect </a:t>
            </a:r>
            <a:r>
              <a:rPr lang="en-US" sz="2400" dirty="0" smtClean="0">
                <a:latin typeface="+mn-lt"/>
              </a:rPr>
              <a:t>base classes</a:t>
            </a:r>
            <a:r>
              <a:rPr lang="en-US" sz="2400" dirty="0">
                <a:latin typeface="+mn-lt"/>
              </a:rPr>
              <a:t>, </a:t>
            </a:r>
            <a:r>
              <a:rPr lang="en-US" sz="2400" dirty="0" smtClean="0">
                <a:latin typeface="+mn-lt"/>
              </a:rPr>
              <a:t>but not </a:t>
            </a:r>
            <a:r>
              <a:rPr lang="en-US" sz="2400" dirty="0">
                <a:latin typeface="+mn-lt"/>
              </a:rPr>
              <a:t>vice versa.</a:t>
            </a:r>
          </a:p>
        </p:txBody>
      </p:sp>
    </p:spTree>
    <p:extLst>
      <p:ext uri="{BB962C8B-B14F-4D97-AF65-F5344CB8AC3E}">
        <p14:creationId xmlns:p14="http://schemas.microsoft.com/office/powerpoint/2010/main" val="20546247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8052619" cy="1097279"/>
          </a:xfrm>
        </p:spPr>
        <p:txBody>
          <a:bodyPr/>
          <a:lstStyle/>
          <a:p>
            <a:r>
              <a:rPr lang="en-US" dirty="0" smtClean="0"/>
              <a:t>12.3</a:t>
            </a:r>
            <a:r>
              <a:rPr lang="en-US" dirty="0"/>
              <a:t> Demonstrating Polymorphic </a:t>
            </a:r>
            <a:r>
              <a:rPr lang="en-US" dirty="0" smtClean="0"/>
              <a:t>Behavior</a:t>
            </a:r>
            <a:r>
              <a:rPr lang="en-US" sz="2800" dirty="0" smtClean="0"/>
              <a:t> </a:t>
            </a:r>
            <a:r>
              <a:rPr lang="en-US" sz="2000" b="0" dirty="0" smtClean="0"/>
              <a:t>(2 of 3)</a:t>
            </a:r>
            <a:endParaRPr lang="en-US" sz="2000" b="0" dirty="0"/>
          </a:p>
        </p:txBody>
      </p:sp>
      <p:sp>
        <p:nvSpPr>
          <p:cNvPr id="3" name="Text Placeholder 2"/>
          <p:cNvSpPr>
            <a:spLocks noGrp="1"/>
          </p:cNvSpPr>
          <p:nvPr>
            <p:ph type="body" idx="1"/>
          </p:nvPr>
        </p:nvSpPr>
        <p:spPr/>
        <p:txBody>
          <a:bodyPr/>
          <a:lstStyle/>
          <a:p>
            <a:r>
              <a:rPr lang="en-US" sz="2200" dirty="0">
                <a:latin typeface="+mn-lt"/>
              </a:rPr>
              <a:t>The compiler allows the assignment of a base-class reference to a derived-class variable if we explicitly cast the base-class reference to the derived-class type.</a:t>
            </a:r>
          </a:p>
          <a:p>
            <a:r>
              <a:rPr lang="en-US" sz="2200" dirty="0">
                <a:latin typeface="+mn-lt"/>
              </a:rPr>
              <a:t>If an app needs to perform a derived-class-specific operation on a derived-class object referenced by a base-class variable, the app must first cast the base-class reference to a derived-class reference through a technique known as downcasting. This enables the app to invoke derived-class methods that are not in the base class</a:t>
            </a:r>
            <a:r>
              <a:rPr lang="en-US" sz="2200" dirty="0" smtClean="0">
                <a:latin typeface="+mn-lt"/>
              </a:rPr>
              <a:t>.</a:t>
            </a:r>
            <a:endParaRPr lang="en-US" sz="2200" dirty="0">
              <a:latin typeface="+mn-lt"/>
            </a:endParaRPr>
          </a:p>
          <a:p>
            <a:r>
              <a:rPr lang="en-US" sz="2200" dirty="0" smtClean="0">
                <a:latin typeface="+mn-lt"/>
              </a:rPr>
              <a:t>Figure 12.1 demonstrates </a:t>
            </a:r>
            <a:r>
              <a:rPr lang="en-US" sz="2200" dirty="0">
                <a:latin typeface="+mn-lt"/>
              </a:rPr>
              <a:t>three ways to use base-class and derived-class variables</a:t>
            </a:r>
            <a:r>
              <a:rPr lang="en-US" sz="2200" dirty="0" smtClean="0">
                <a:latin typeface="+mn-lt"/>
              </a:rPr>
              <a:t>.</a:t>
            </a:r>
            <a:endParaRPr lang="en-US" sz="2200" dirty="0">
              <a:latin typeface="+mn-lt"/>
            </a:endParaRPr>
          </a:p>
        </p:txBody>
      </p:sp>
    </p:spTree>
    <p:extLst>
      <p:ext uri="{BB962C8B-B14F-4D97-AF65-F5344CB8AC3E}">
        <p14:creationId xmlns:p14="http://schemas.microsoft.com/office/powerpoint/2010/main" val="33242578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228600"/>
            <a:ext cx="8229600" cy="1478280"/>
          </a:xfrm>
        </p:spPr>
        <p:txBody>
          <a:bodyPr/>
          <a:lstStyle/>
          <a:p>
            <a:r>
              <a:rPr lang="en-US" sz="3000" dirty="0" smtClean="0"/>
              <a:t>Figure </a:t>
            </a:r>
            <a:r>
              <a:rPr lang="en-US" sz="3000" dirty="0"/>
              <a:t>12.1 Assigning Base-Class and Derived-Class References to Base-Class and Derived-Class </a:t>
            </a:r>
            <a:r>
              <a:rPr lang="en-US" sz="3000" dirty="0" smtClean="0"/>
              <a:t>Variables</a:t>
            </a:r>
            <a:r>
              <a:rPr lang="en-US" sz="2800" dirty="0" smtClean="0"/>
              <a:t> </a:t>
            </a:r>
            <a:r>
              <a:rPr lang="en-US" sz="2000" b="0" dirty="0" smtClean="0"/>
              <a:t>(1 of 5)</a:t>
            </a:r>
            <a:endParaRPr lang="en-US" sz="2000" b="0" dirty="0"/>
          </a:p>
        </p:txBody>
      </p:sp>
      <p:pic>
        <p:nvPicPr>
          <p:cNvPr id="2" name="Picture 1" descr="Program code for assigning base class and derived class references to base class and derived class variables. Line 1: forward slash, forward slash, f i g period 12.1, colon, polymorphism test, period, c s. Line 2: forward slash, forward slash, assigning base-class and derived-class references to base-class and. Line 3: forward slash, forward slash, derived-class variables. Line 4: using system, semicolon. Line 5: blank. Line 6: class polymorphism test. Line 7: left brace. Line 8, indented once: static void main, left parenthesis, right parenthesis. Line 9, indented once: left brace. Line 10, indented twice: forward slash, forward slash, assign base-class reference to base-class variable. Line 11, indented twice: v a r, commission employee, = new commission employee, left parenthesis. Line 12, indented 3 times: open quotes, sue, close quotes, comma, open quotes, Jones, close quotes, comma, open quotes, 2 2 2, dash, 2 2, dash, 2 2 2 2, close quotes, comma, 10000.00 m, comma, .06 m, right parenthesis, semicolon. Line 13: blank. Line 14, indented twice: forward slash, forward slash, assign derived-class reference to derived-class variable. Line 15, indented twice: v a r, base plus commission, employee, = new base plus commission, employee, left parenthesis. Line 16, indented 3 times: open quotes, bob, close quotes, comma, open quotes, Lewis, close quotes, comma, open quotes, 3 3 3, dash, 3 3, dash, 3 3 3 3, close quotes, comma, 5000.00 m, comma, .04 m, comma, 300.00 m, right parenthesis, semicolon. Line 17: blank."/>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9038" y="2089633"/>
            <a:ext cx="7645923" cy="3506614"/>
          </a:xfrm>
          <a:prstGeom prst="rect">
            <a:avLst/>
          </a:prstGeom>
        </p:spPr>
      </p:pic>
    </p:spTree>
    <p:extLst>
      <p:ext uri="{BB962C8B-B14F-4D97-AF65-F5344CB8AC3E}">
        <p14:creationId xmlns:p14="http://schemas.microsoft.com/office/powerpoint/2010/main" val="1627715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526458"/>
          </a:xfrm>
        </p:spPr>
        <p:txBody>
          <a:bodyPr/>
          <a:lstStyle/>
          <a:p>
            <a:r>
              <a:rPr lang="en-US" sz="3000" dirty="0"/>
              <a:t>Figure 12.1 Assigning Base-Class and Derived-Class References to Base-Class and Derived-Class Variables</a:t>
            </a:r>
            <a:r>
              <a:rPr lang="en-US" sz="2800" dirty="0"/>
              <a:t> </a:t>
            </a:r>
            <a:r>
              <a:rPr lang="en-US" sz="2000" b="0" dirty="0" smtClean="0"/>
              <a:t>(2 </a:t>
            </a:r>
            <a:r>
              <a:rPr lang="en-US" sz="2000" b="0" dirty="0"/>
              <a:t>of 5)</a:t>
            </a:r>
            <a:endParaRPr lang="en-US" sz="2800" dirty="0"/>
          </a:p>
        </p:txBody>
      </p:sp>
      <p:pic>
        <p:nvPicPr>
          <p:cNvPr id="4" name="Picture 3" descr="Program code for assigning base class and derived class references to base class and derived class variables. Line 18, indented twice: forward slash, forward slash, invoke to string, and earnings on base-class object. Line 19, indented twice: forward slash, forward slash, using base-class variable. Line 20, indented twice: console, period, write line, left parenthesis. Line 21, indented 3 times: open quotes, call commission employee, apostrophe, s to string, and earnings methods, close quotes, +. Line 22, indented 3 times: open quotes, with base-class reference to base class object, back slash, n, close quotes, right parenthesis, semicolon. Line 23, indented twice: console, period, write line, left parenthesis, commission employee, period, to string, left parenthesis, right parenthesis, right parenthesis, semicolon. Line 24, indented twice: console, period, write line, left parenthesis, dollar sign, open quotes, earnings, colon, left brace, commission employee, period, earnings, left parenthesis, right parenthesis, right brace, back slash, n, close quotes, right parenthesis, semicolon. Line 25: blank. Line 26, indented twice: forward slash, forward slash, invoke to string, and earnings on derived-class object. Line 27, indented twice: forward slash, forward slash, using derived-class variable. Line 28, indented twice: console, period, write line, left parenthesis, open quotes, call base plus commission, employee’s to string, and, close quotes, +. Line 29, indented 3 times: open quotes, earnings methods with derived class reference to, close quotes, +. Line 30, indented 3 times: open quotes, derived-class object, back slash, n, close quotes, right parenthesis, semicolon. Line 31, indented twice: console, period, write line, left parenthesis, base plus commission, employee, period, to string, left parenthesis, right parenthesis, right parenthesis, semicolon. Line 32, indented twice: console, period, write line, left parenthesis. Line 33, indented 3 times: dollar sign, open quotes, earnings, colon, left brace, base plus commission, employee, period, earnings, left parenthesis, right parenthesis, right brace, back slash, n, close quotes, right parenthesis, semicolon."/>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8018" y="2061504"/>
            <a:ext cx="7527963" cy="3367208"/>
          </a:xfrm>
          <a:prstGeom prst="rect">
            <a:avLst/>
          </a:prstGeom>
        </p:spPr>
      </p:pic>
    </p:spTree>
    <p:extLst>
      <p:ext uri="{BB962C8B-B14F-4D97-AF65-F5344CB8AC3E}">
        <p14:creationId xmlns:p14="http://schemas.microsoft.com/office/powerpoint/2010/main" val="16346794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599"/>
            <a:ext cx="8229600" cy="1482213"/>
          </a:xfrm>
        </p:spPr>
        <p:txBody>
          <a:bodyPr/>
          <a:lstStyle/>
          <a:p>
            <a:r>
              <a:rPr lang="en-US" sz="3000" dirty="0"/>
              <a:t>Figure 12.1 Assigning Base-Class and Derived-Class References to Base-Class and Derived-Class Variables</a:t>
            </a:r>
            <a:r>
              <a:rPr lang="en-US" sz="2800" dirty="0"/>
              <a:t> </a:t>
            </a:r>
            <a:r>
              <a:rPr lang="en-US" sz="2000" b="0" dirty="0" smtClean="0"/>
              <a:t>(3 </a:t>
            </a:r>
            <a:r>
              <a:rPr lang="en-US" sz="2000" b="0" dirty="0"/>
              <a:t>of 5)</a:t>
            </a:r>
          </a:p>
        </p:txBody>
      </p:sp>
      <p:pic>
        <p:nvPicPr>
          <p:cNvPr id="4" name="Picture 3" descr="Program code for assigning base class and derived class references to base class and derived class variables. Line 34: blank. Line 35, indented twice: forward slash, forward slash, invoke to string, and earnings on derived-class object. Line 36, indented twice: forward slash, forward slash, using base-class variable. Line 37, indented twice: commission employee, commission employee 2 = base plus commission, employee, semicolon. Line 38, indented twice: console, period, write line, left parenthesis. Line 39, indented 3 times: open quotes, call base plus commission, employee’s to string, and earnings, close quotes, +. Line 40, indented 3 times: open quotes, methods with base class reference to derived-class object, close quotes, right parenthesis, semicolon. Line 41, indented twice: console, period, write line, left parenthesis, commission employee 2, period, to string, left parenthesis, right parenthesis, right parenthesis, semicolon. Line 42, indented twice: console, period, write line, left parenthesis. Line 43, indented 3 times: dollar sign, open quotes, earnings, colon, left brace, base plus commission, employee, period, earnings, left parenthesis, right parenthesis, right brace, back slash, n, close quotes, right parenthesis, semicolon. Line 44, indented once: right brace. Line 45: right brac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4027" y="2062413"/>
            <a:ext cx="7855947" cy="2644686"/>
          </a:xfrm>
          <a:prstGeom prst="rect">
            <a:avLst/>
          </a:prstGeom>
        </p:spPr>
      </p:pic>
    </p:spTree>
    <p:extLst>
      <p:ext uri="{BB962C8B-B14F-4D97-AF65-F5344CB8AC3E}">
        <p14:creationId xmlns:p14="http://schemas.microsoft.com/office/powerpoint/2010/main" val="29756313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599"/>
            <a:ext cx="8229600" cy="1496961"/>
          </a:xfrm>
        </p:spPr>
        <p:txBody>
          <a:bodyPr/>
          <a:lstStyle/>
          <a:p>
            <a:r>
              <a:rPr lang="en-US" sz="3000" dirty="0"/>
              <a:t>Figure 12.1 Assigning Base-Class and Derived-Class References to Base-Class and Derived-Class Variables</a:t>
            </a:r>
            <a:r>
              <a:rPr lang="en-US" sz="2800" dirty="0"/>
              <a:t> </a:t>
            </a:r>
            <a:r>
              <a:rPr lang="en-US" sz="2000" b="0" dirty="0" smtClean="0"/>
              <a:t>(4 </a:t>
            </a:r>
            <a:r>
              <a:rPr lang="en-US" sz="2000" b="0" dirty="0"/>
              <a:t>of 5)</a:t>
            </a:r>
            <a:endParaRPr lang="en-US" sz="2000" dirty="0"/>
          </a:p>
        </p:txBody>
      </p:sp>
      <p:pic>
        <p:nvPicPr>
          <p:cNvPr id="4" name="Picture 3" descr="The output of assigning base class and derived class references to base class and derived class variables. Line 1: call commission employee’s to string, and earnings methods with base class. Line 2: reference to base class object, colon. Line 3: commission employee, colon, sue Jones. Line 4: social security number, colon, 2 2 2, dash, 2 2, dash, 2 2 2 2. Line 5: gross sales, colon, dollar sign 10,000.00. Line 6: commission rate, colon, 0.06. Line 7: earnings, colon, dollar sign 600.00. Line 8: call base plus commission employee’s to string, and earnings methods with derived. Line 9: class reference to derived class object, colon. Line 10: base-salaried commission employee, colon, bob Lewis. Line 11: social security number, colon, 3 3 3, dash, 3 3, dash, 3 3 3 3. Line 12: gross sales, colon, dollar sign 5,000.00. Line 13: commission rate, colon, 0.04. Line 14: base salary, colon, dollar sign300.00. Line 15: earnings, colon, dollar sign 500.0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8045" y="1990861"/>
            <a:ext cx="7677404" cy="3715953"/>
          </a:xfrm>
          <a:prstGeom prst="rect">
            <a:avLst/>
          </a:prstGeom>
        </p:spPr>
      </p:pic>
    </p:spTree>
    <p:extLst>
      <p:ext uri="{BB962C8B-B14F-4D97-AF65-F5344CB8AC3E}">
        <p14:creationId xmlns:p14="http://schemas.microsoft.com/office/powerpoint/2010/main" val="11076548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417320"/>
          </a:xfrm>
        </p:spPr>
        <p:txBody>
          <a:bodyPr/>
          <a:lstStyle/>
          <a:p>
            <a:r>
              <a:rPr lang="en-US" sz="3000" dirty="0"/>
              <a:t>Figure 12.1 Assigning Base-Class and Derived-Class References to Base-Class and Derived-Class Variables</a:t>
            </a:r>
            <a:r>
              <a:rPr lang="en-US" sz="2800" dirty="0"/>
              <a:t> </a:t>
            </a:r>
            <a:r>
              <a:rPr lang="en-US" sz="2000" b="0" dirty="0" smtClean="0"/>
              <a:t>(5 </a:t>
            </a:r>
            <a:r>
              <a:rPr lang="en-US" sz="2000" b="0" dirty="0"/>
              <a:t>of 5)</a:t>
            </a:r>
            <a:endParaRPr lang="en-US" sz="2000" dirty="0"/>
          </a:p>
        </p:txBody>
      </p:sp>
      <p:pic>
        <p:nvPicPr>
          <p:cNvPr id="4" name="Picture 3" descr="The output of assigning base class and derived class references to base class and derived class variables. Line 16: call base plus commission employee’s to string, and earnings methods with base. Line 17: class reference to derived class object, colon. Line 18: base-salaried commission employee, colon, bob Lewis. Line 19: social security number, colon, 3 3 3, dash, 3 3, dash, 3 3 3 3. Line 20: gross sales, colon, dollar sign5,000.00. Line 21: commission rate, colon, 0.04. Line 22: base salary, colon, dollar sign300.00. Line 23: earnings, colon, dollar sign 500.0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1714" y="2075919"/>
            <a:ext cx="7760572" cy="2161462"/>
          </a:xfrm>
          <a:prstGeom prst="rect">
            <a:avLst/>
          </a:prstGeom>
        </p:spPr>
      </p:pic>
    </p:spTree>
    <p:extLst>
      <p:ext uri="{BB962C8B-B14F-4D97-AF65-F5344CB8AC3E}">
        <p14:creationId xmlns:p14="http://schemas.microsoft.com/office/powerpoint/2010/main" val="3932686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7964129" cy="1097279"/>
          </a:xfrm>
        </p:spPr>
        <p:txBody>
          <a:bodyPr/>
          <a:lstStyle/>
          <a:p>
            <a:r>
              <a:rPr lang="en-US" dirty="0" smtClean="0"/>
              <a:t>12.3</a:t>
            </a:r>
            <a:r>
              <a:rPr lang="en-US" dirty="0"/>
              <a:t> Demonstrating Polymorphic </a:t>
            </a:r>
            <a:r>
              <a:rPr lang="en-US" dirty="0" smtClean="0"/>
              <a:t>Behavior</a:t>
            </a:r>
            <a:r>
              <a:rPr lang="en-US" sz="2800" dirty="0" smtClean="0"/>
              <a:t> </a:t>
            </a:r>
            <a:r>
              <a:rPr lang="en-US" sz="2000" b="0" dirty="0" smtClean="0"/>
              <a:t>(3 </a:t>
            </a:r>
            <a:r>
              <a:rPr lang="en-US" sz="2000" b="0" dirty="0"/>
              <a:t>of </a:t>
            </a:r>
            <a:r>
              <a:rPr lang="en-US" sz="2000" b="0" dirty="0" smtClean="0"/>
              <a:t>3)</a:t>
            </a:r>
            <a:endParaRPr lang="en-US" sz="2000" b="0" dirty="0"/>
          </a:p>
        </p:txBody>
      </p:sp>
      <p:sp>
        <p:nvSpPr>
          <p:cNvPr id="4" name="Text Placeholder 3"/>
          <p:cNvSpPr>
            <a:spLocks noGrp="1"/>
          </p:cNvSpPr>
          <p:nvPr>
            <p:ph type="body" idx="1"/>
          </p:nvPr>
        </p:nvSpPr>
        <p:spPr/>
        <p:txBody>
          <a:bodyPr/>
          <a:lstStyle/>
          <a:p>
            <a:r>
              <a:rPr lang="en-US" altLang="en-US" sz="2400" dirty="0">
                <a:latin typeface="+mn-lt"/>
              </a:rPr>
              <a:t>When the compiler encounters a </a:t>
            </a:r>
            <a:r>
              <a:rPr lang="en-US" altLang="en-US" sz="2400" dirty="0">
                <a:latin typeface="Consolas" panose="020B0609020204030204" pitchFamily="49" charset="0"/>
              </a:rPr>
              <a:t>virtual </a:t>
            </a:r>
            <a:r>
              <a:rPr lang="en-US" altLang="en-US" sz="2400" dirty="0">
                <a:latin typeface="+mn-lt"/>
              </a:rPr>
              <a:t>method call made through a variable, the compiler checks the variable’s class type to determines if the method can be called.</a:t>
            </a:r>
          </a:p>
          <a:p>
            <a:r>
              <a:rPr lang="en-US" altLang="en-US" sz="2400" dirty="0">
                <a:latin typeface="+mn-lt"/>
              </a:rPr>
              <a:t>At execution time, the type of the object to which the variable refers determines the actual method to use</a:t>
            </a:r>
            <a:r>
              <a:rPr lang="en-US" altLang="en-US" sz="2400" dirty="0" smtClean="0">
                <a:latin typeface="+mn-lt"/>
              </a:rPr>
              <a:t>.</a:t>
            </a:r>
            <a:endParaRPr lang="en-US" altLang="en-US" sz="2400" dirty="0">
              <a:latin typeface="+mn-lt"/>
            </a:endParaRPr>
          </a:p>
        </p:txBody>
      </p:sp>
    </p:spTree>
    <p:extLst>
      <p:ext uri="{BB962C8B-B14F-4D97-AF65-F5344CB8AC3E}">
        <p14:creationId xmlns:p14="http://schemas.microsoft.com/office/powerpoint/2010/main" val="2187905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Software Engineering Observation 12.3</a:t>
            </a:r>
          </a:p>
        </p:txBody>
      </p:sp>
      <p:sp>
        <p:nvSpPr>
          <p:cNvPr id="3" name="Text Placeholder 2"/>
          <p:cNvSpPr>
            <a:spLocks noGrp="1"/>
          </p:cNvSpPr>
          <p:nvPr>
            <p:ph type="body" idx="1"/>
          </p:nvPr>
        </p:nvSpPr>
        <p:spPr/>
        <p:txBody>
          <a:bodyPr/>
          <a:lstStyle/>
          <a:p>
            <a:pPr marL="0" indent="0">
              <a:buNone/>
            </a:pPr>
            <a:r>
              <a:rPr lang="en-US" sz="2400" dirty="0">
                <a:latin typeface="+mn-lt"/>
              </a:rPr>
              <a:t>A base-class variable that contains a reference to a derived-class object and is used to call </a:t>
            </a:r>
            <a:r>
              <a:rPr lang="en-US" sz="2400" dirty="0" smtClean="0">
                <a:latin typeface="+mn-lt"/>
              </a:rPr>
              <a:t>a </a:t>
            </a:r>
            <a:r>
              <a:rPr lang="en-US" sz="2400" dirty="0" smtClean="0">
                <a:latin typeface="Consolas" panose="020B0609020204030204" pitchFamily="49" charset="0"/>
              </a:rPr>
              <a:t>virtual</a:t>
            </a:r>
            <a:r>
              <a:rPr lang="en-US" sz="2400" dirty="0" smtClean="0">
                <a:latin typeface="+mn-lt"/>
              </a:rPr>
              <a:t> </a:t>
            </a:r>
            <a:r>
              <a:rPr lang="en-US" sz="2400" dirty="0">
                <a:latin typeface="+mn-lt"/>
              </a:rPr>
              <a:t>method actually calls the overriding derived-class version of the method.</a:t>
            </a:r>
          </a:p>
        </p:txBody>
      </p:sp>
    </p:spTree>
    <p:extLst>
      <p:ext uri="{BB962C8B-B14F-4D97-AF65-F5344CB8AC3E}">
        <p14:creationId xmlns:p14="http://schemas.microsoft.com/office/powerpoint/2010/main" val="18983245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solidFill>
                  <a:schemeClr val="tx2"/>
                </a:solidFill>
              </a:rPr>
              <a:t>Learning </a:t>
            </a:r>
            <a:r>
              <a:rPr lang="en-US" dirty="0" smtClean="0">
                <a:solidFill>
                  <a:schemeClr val="tx2"/>
                </a:solidFill>
              </a:rPr>
              <a:t>Objectives</a:t>
            </a:r>
            <a:endParaRPr lang="en-US" dirty="0">
              <a:solidFill>
                <a:schemeClr val="tx2"/>
              </a:solidFill>
            </a:endParaRPr>
          </a:p>
        </p:txBody>
      </p:sp>
      <p:sp>
        <p:nvSpPr>
          <p:cNvPr id="8" name="Text Placeholder 7"/>
          <p:cNvSpPr>
            <a:spLocks noGrp="1"/>
          </p:cNvSpPr>
          <p:nvPr>
            <p:ph idx="1"/>
          </p:nvPr>
        </p:nvSpPr>
        <p:spPr/>
        <p:txBody>
          <a:bodyPr/>
          <a:lstStyle/>
          <a:p>
            <a:pPr marL="255600" indent="-255600">
              <a:buSzPct val="100000"/>
            </a:pPr>
            <a:r>
              <a:rPr lang="en-US" sz="2000" dirty="0" smtClean="0">
                <a:latin typeface="+mn-lt"/>
              </a:rPr>
              <a:t>Understand </a:t>
            </a:r>
            <a:r>
              <a:rPr lang="en-US" sz="2000" dirty="0">
                <a:latin typeface="+mn-lt"/>
              </a:rPr>
              <a:t>how polymorphism enables you to “program in the general” and make systems extensible.</a:t>
            </a:r>
          </a:p>
          <a:p>
            <a:pPr marL="255600" indent="-255600">
              <a:buSzPct val="100000"/>
            </a:pPr>
            <a:r>
              <a:rPr lang="en-US" sz="2000" dirty="0">
                <a:latin typeface="+mn-lt"/>
              </a:rPr>
              <a:t>Use overridden methods to effect polymorphism.</a:t>
            </a:r>
          </a:p>
          <a:p>
            <a:pPr marL="255600" indent="-255600">
              <a:buSzPct val="100000"/>
            </a:pPr>
            <a:r>
              <a:rPr lang="en-US" sz="2000" dirty="0">
                <a:latin typeface="+mn-lt"/>
              </a:rPr>
              <a:t>Create abstract classes and methods.</a:t>
            </a:r>
          </a:p>
          <a:p>
            <a:pPr marL="255600" indent="-255600">
              <a:buSzPct val="100000"/>
            </a:pPr>
            <a:r>
              <a:rPr lang="en-US" sz="2000" dirty="0">
                <a:latin typeface="+mn-lt"/>
              </a:rPr>
              <a:t>Determine an object’s type at execution time with operator </a:t>
            </a:r>
            <a:r>
              <a:rPr lang="en-US" sz="2000" dirty="0">
                <a:latin typeface="Consolas" panose="020B0609020204030204" pitchFamily="49" charset="0"/>
              </a:rPr>
              <a:t>is</a:t>
            </a:r>
            <a:r>
              <a:rPr lang="en-US" sz="2000" dirty="0">
                <a:latin typeface="+mn-lt"/>
              </a:rPr>
              <a:t>, then use downcasting to perform type-specific processing</a:t>
            </a:r>
            <a:r>
              <a:rPr lang="en-US" sz="2000" dirty="0" smtClean="0">
                <a:latin typeface="+mn-lt"/>
              </a:rPr>
              <a:t>.</a:t>
            </a:r>
          </a:p>
          <a:p>
            <a:pPr marL="255600" indent="-255600">
              <a:buSzPct val="100000"/>
            </a:pPr>
            <a:r>
              <a:rPr lang="en-US" sz="2000" dirty="0">
                <a:latin typeface="+mn-lt"/>
              </a:rPr>
              <a:t>Create</a:t>
            </a:r>
            <a:r>
              <a:rPr lang="en-US" sz="2000" dirty="0"/>
              <a:t> </a:t>
            </a:r>
            <a:r>
              <a:rPr lang="en-US" sz="2000" dirty="0">
                <a:latin typeface="Consolas" panose="020B0609020204030204" pitchFamily="49" charset="0"/>
              </a:rPr>
              <a:t>sealed</a:t>
            </a:r>
            <a:r>
              <a:rPr lang="en-US" sz="2000" dirty="0"/>
              <a:t> </a:t>
            </a:r>
            <a:r>
              <a:rPr lang="en-US" sz="2000" dirty="0">
                <a:latin typeface="+mn-lt"/>
              </a:rPr>
              <a:t>methods and classes.</a:t>
            </a:r>
          </a:p>
          <a:p>
            <a:pPr marL="255600" indent="-255600">
              <a:buSzPct val="100000"/>
            </a:pPr>
            <a:r>
              <a:rPr lang="en-US" sz="2000" dirty="0">
                <a:latin typeface="+mn-lt"/>
              </a:rPr>
              <a:t>Declare and implement interfaces.</a:t>
            </a:r>
          </a:p>
          <a:p>
            <a:pPr marL="255600" indent="-255600">
              <a:buSzPct val="100000"/>
            </a:pPr>
            <a:r>
              <a:rPr lang="en-US" sz="2000" dirty="0">
                <a:latin typeface="+mn-lt"/>
              </a:rPr>
              <a:t>Be introduced to interfaces </a:t>
            </a:r>
            <a:r>
              <a:rPr lang="en-US" sz="2000" dirty="0">
                <a:latin typeface="Consolas" panose="020B0609020204030204" pitchFamily="49" charset="0"/>
              </a:rPr>
              <a:t>IComparable, IComponent, IDisposable and IEnumerator </a:t>
            </a:r>
            <a:r>
              <a:rPr lang="en-US" sz="2000" dirty="0">
                <a:latin typeface="+mn-lt"/>
              </a:rPr>
              <a:t>of the .NET Framework Class Library</a:t>
            </a:r>
            <a:r>
              <a:rPr lang="en-US" sz="2000" dirty="0" smtClean="0">
                <a:latin typeface="+mn-lt"/>
              </a:rPr>
              <a:t>.</a:t>
            </a:r>
            <a:endParaRPr lang="en-US" sz="2000" dirty="0">
              <a:latin typeface="+mn-lt"/>
            </a:endParaRPr>
          </a:p>
        </p:txBody>
      </p:sp>
    </p:spTree>
    <p:extLst>
      <p:ext uri="{BB962C8B-B14F-4D97-AF65-F5344CB8AC3E}">
        <p14:creationId xmlns:p14="http://schemas.microsoft.com/office/powerpoint/2010/main" val="270377065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12.4</a:t>
            </a:r>
            <a:r>
              <a:rPr lang="en-US" dirty="0"/>
              <a:t> Abstract Classes and </a:t>
            </a:r>
            <a:r>
              <a:rPr lang="en-US" dirty="0" smtClean="0"/>
              <a:t>Methods </a:t>
            </a:r>
            <a:r>
              <a:rPr lang="en-US" sz="2000" b="0" dirty="0" smtClean="0"/>
              <a:t>(1 of 5)</a:t>
            </a:r>
            <a:endParaRPr lang="en-US" sz="2000" b="0" dirty="0"/>
          </a:p>
        </p:txBody>
      </p:sp>
      <p:sp>
        <p:nvSpPr>
          <p:cNvPr id="3" name="Text Placeholder 2"/>
          <p:cNvSpPr>
            <a:spLocks noGrp="1"/>
          </p:cNvSpPr>
          <p:nvPr>
            <p:ph type="body" idx="1"/>
          </p:nvPr>
        </p:nvSpPr>
        <p:spPr/>
        <p:txBody>
          <a:bodyPr/>
          <a:lstStyle/>
          <a:p>
            <a:r>
              <a:rPr lang="en-US" sz="2400" dirty="0">
                <a:latin typeface="+mn-lt"/>
              </a:rPr>
              <a:t>Abstract classes, </a:t>
            </a:r>
            <a:r>
              <a:rPr lang="en-US" sz="2400" dirty="0" smtClean="0">
                <a:latin typeface="+mn-lt"/>
              </a:rPr>
              <a:t>or abstract </a:t>
            </a:r>
            <a:r>
              <a:rPr lang="en-US" sz="2400" dirty="0">
                <a:latin typeface="+mn-lt"/>
              </a:rPr>
              <a:t>base classes cannot be used to instantiate objects.</a:t>
            </a:r>
          </a:p>
          <a:p>
            <a:r>
              <a:rPr lang="en-US" sz="2400" dirty="0">
                <a:latin typeface="+mn-lt"/>
              </a:rPr>
              <a:t>Abstract base classes are too general to create real objects—they specify only what is common among derived classes.</a:t>
            </a:r>
          </a:p>
          <a:p>
            <a:r>
              <a:rPr lang="en-US" sz="2400" dirty="0">
                <a:latin typeface="+mn-lt"/>
              </a:rPr>
              <a:t>Classes that can be used to instantiate objects are </a:t>
            </a:r>
            <a:r>
              <a:rPr lang="en-US" sz="2400" dirty="0" smtClean="0">
                <a:latin typeface="+mn-lt"/>
              </a:rPr>
              <a:t>called concrete </a:t>
            </a:r>
            <a:r>
              <a:rPr lang="en-US" sz="2400" dirty="0">
                <a:latin typeface="+mn-lt"/>
              </a:rPr>
              <a:t>classes</a:t>
            </a:r>
            <a:r>
              <a:rPr lang="en-US" sz="2400" dirty="0" smtClean="0">
                <a:latin typeface="+mn-lt"/>
              </a:rPr>
              <a:t>.</a:t>
            </a:r>
            <a:endParaRPr lang="en-US" sz="2400" dirty="0">
              <a:latin typeface="+mn-lt"/>
            </a:endParaRPr>
          </a:p>
          <a:p>
            <a:r>
              <a:rPr lang="en-US" sz="2400" dirty="0">
                <a:latin typeface="+mn-lt"/>
              </a:rPr>
              <a:t>Concrete classes provide the specifics that make it reasonable to instantiate objects</a:t>
            </a:r>
            <a:r>
              <a:rPr lang="en-US" sz="2400" dirty="0" smtClean="0">
                <a:latin typeface="+mn-lt"/>
              </a:rPr>
              <a:t>.</a:t>
            </a:r>
            <a:endParaRPr lang="en-US" sz="2400" dirty="0">
              <a:latin typeface="+mn-lt"/>
            </a:endParaRPr>
          </a:p>
        </p:txBody>
      </p:sp>
    </p:spTree>
    <p:extLst>
      <p:ext uri="{BB962C8B-B14F-4D97-AF65-F5344CB8AC3E}">
        <p14:creationId xmlns:p14="http://schemas.microsoft.com/office/powerpoint/2010/main" val="24216885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12.4 Abstract Classes and Methods </a:t>
            </a:r>
            <a:r>
              <a:rPr lang="en-US" sz="2000" b="0" dirty="0" smtClean="0"/>
              <a:t>(2 </a:t>
            </a:r>
            <a:r>
              <a:rPr lang="en-US" sz="2000" b="0" dirty="0"/>
              <a:t>of </a:t>
            </a:r>
            <a:r>
              <a:rPr lang="en-US" sz="2000" b="0" dirty="0" smtClean="0"/>
              <a:t>5)</a:t>
            </a:r>
            <a:endParaRPr lang="en-US" dirty="0"/>
          </a:p>
        </p:txBody>
      </p:sp>
      <p:sp>
        <p:nvSpPr>
          <p:cNvPr id="3" name="Text Placeholder 2"/>
          <p:cNvSpPr>
            <a:spLocks noGrp="1"/>
          </p:cNvSpPr>
          <p:nvPr>
            <p:ph type="body" idx="1"/>
          </p:nvPr>
        </p:nvSpPr>
        <p:spPr/>
        <p:txBody>
          <a:bodyPr/>
          <a:lstStyle/>
          <a:p>
            <a:r>
              <a:rPr lang="en-US" sz="2400" dirty="0">
                <a:latin typeface="+mn-lt"/>
              </a:rPr>
              <a:t>An </a:t>
            </a:r>
            <a:r>
              <a:rPr lang="en-US" sz="2400" dirty="0">
                <a:latin typeface="Consolas" panose="020B0609020204030204" pitchFamily="49" charset="0"/>
              </a:rPr>
              <a:t>abstract </a:t>
            </a:r>
            <a:r>
              <a:rPr lang="en-US" sz="2400" dirty="0">
                <a:latin typeface="+mn-lt"/>
              </a:rPr>
              <a:t>class normally contains one or more </a:t>
            </a:r>
            <a:r>
              <a:rPr lang="en-US" sz="2400" dirty="0">
                <a:latin typeface="Consolas" panose="020B0609020204030204" pitchFamily="49" charset="0"/>
              </a:rPr>
              <a:t>abstract</a:t>
            </a:r>
            <a:r>
              <a:rPr lang="en-US" sz="2400" dirty="0">
                <a:latin typeface="+mn-lt"/>
              </a:rPr>
              <a:t> methods, which have the keyword </a:t>
            </a:r>
            <a:r>
              <a:rPr lang="en-US" sz="2400" dirty="0">
                <a:latin typeface="Consolas" panose="020B0609020204030204" pitchFamily="49" charset="0"/>
              </a:rPr>
              <a:t>abstract</a:t>
            </a:r>
            <a:r>
              <a:rPr lang="en-US" sz="2400" dirty="0">
                <a:latin typeface="+mn-lt"/>
              </a:rPr>
              <a:t> in their declaration.</a:t>
            </a:r>
          </a:p>
          <a:p>
            <a:r>
              <a:rPr lang="en-US" sz="2400" dirty="0">
                <a:latin typeface="+mn-lt"/>
              </a:rPr>
              <a:t>A class that contains </a:t>
            </a:r>
            <a:r>
              <a:rPr lang="en-US" sz="2400" dirty="0">
                <a:latin typeface="Consolas" panose="020B0609020204030204" pitchFamily="49" charset="0"/>
              </a:rPr>
              <a:t>abstract</a:t>
            </a:r>
            <a:r>
              <a:rPr lang="en-US" sz="2400" dirty="0">
                <a:latin typeface="+mn-lt"/>
              </a:rPr>
              <a:t> methods must be declared as an </a:t>
            </a:r>
            <a:r>
              <a:rPr lang="en-US" sz="2400" dirty="0">
                <a:latin typeface="Consolas" panose="020B0609020204030204" pitchFamily="49" charset="0"/>
              </a:rPr>
              <a:t>abstract</a:t>
            </a:r>
            <a:r>
              <a:rPr lang="en-US" sz="2400" dirty="0">
                <a:latin typeface="+mn-lt"/>
              </a:rPr>
              <a:t> class even if it contains concrete (</a:t>
            </a:r>
            <a:r>
              <a:rPr lang="en-US" sz="2400" dirty="0">
                <a:latin typeface="Consolas" panose="020B0609020204030204" pitchFamily="49" charset="0"/>
              </a:rPr>
              <a:t>non-abstract</a:t>
            </a:r>
            <a:r>
              <a:rPr lang="en-US" sz="2400" dirty="0">
                <a:latin typeface="+mn-lt"/>
              </a:rPr>
              <a:t>) methods.</a:t>
            </a:r>
          </a:p>
          <a:p>
            <a:r>
              <a:rPr lang="en-US" sz="2400" dirty="0">
                <a:latin typeface="+mn-lt"/>
              </a:rPr>
              <a:t>Abstract methods do not provide implementations</a:t>
            </a:r>
            <a:r>
              <a:rPr lang="en-US" sz="2400" dirty="0" smtClean="0">
                <a:latin typeface="+mn-lt"/>
              </a:rPr>
              <a:t>.</a:t>
            </a:r>
            <a:endParaRPr lang="en-US" sz="2400" dirty="0">
              <a:latin typeface="+mn-lt"/>
            </a:endParaRPr>
          </a:p>
        </p:txBody>
      </p:sp>
    </p:spTree>
    <p:extLst>
      <p:ext uri="{BB962C8B-B14F-4D97-AF65-F5344CB8AC3E}">
        <p14:creationId xmlns:p14="http://schemas.microsoft.com/office/powerpoint/2010/main" val="17590711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12.4 Abstract Classes and Methods </a:t>
            </a:r>
            <a:r>
              <a:rPr lang="en-US" sz="2000" b="0" dirty="0" smtClean="0"/>
              <a:t>(3 </a:t>
            </a:r>
            <a:r>
              <a:rPr lang="en-US" sz="2000" b="0" dirty="0"/>
              <a:t>of </a:t>
            </a:r>
            <a:r>
              <a:rPr lang="en-US" sz="2000" b="0" dirty="0" smtClean="0"/>
              <a:t>5)</a:t>
            </a:r>
            <a:endParaRPr lang="en-US" dirty="0"/>
          </a:p>
        </p:txBody>
      </p:sp>
      <p:sp>
        <p:nvSpPr>
          <p:cNvPr id="3" name="Text Placeholder 2"/>
          <p:cNvSpPr>
            <a:spLocks noGrp="1"/>
          </p:cNvSpPr>
          <p:nvPr>
            <p:ph type="body" idx="1"/>
          </p:nvPr>
        </p:nvSpPr>
        <p:spPr/>
        <p:txBody>
          <a:bodyPr/>
          <a:lstStyle/>
          <a:p>
            <a:r>
              <a:rPr lang="en-US" sz="2400" dirty="0">
                <a:latin typeface="+mn-lt"/>
              </a:rPr>
              <a:t>Abstract property declarations have the form:</a:t>
            </a:r>
          </a:p>
          <a:p>
            <a:pPr lvl="1"/>
            <a:r>
              <a:rPr lang="en-US" sz="2400" dirty="0">
                <a:latin typeface="Consolas" panose="020B0609020204030204" pitchFamily="49" charset="0"/>
              </a:rPr>
              <a:t>public abstract</a:t>
            </a:r>
            <a:r>
              <a:rPr lang="en-US" sz="2400" dirty="0">
                <a:latin typeface="+mn-lt"/>
              </a:rPr>
              <a:t> </a:t>
            </a:r>
            <a:r>
              <a:rPr lang="en-US" sz="2400" dirty="0">
                <a:latin typeface="Consolas" panose="020B0609020204030204" pitchFamily="49" charset="0"/>
              </a:rPr>
              <a:t>PropertyType MyProperty { get; set; </a:t>
            </a:r>
            <a:r>
              <a:rPr lang="en-US" sz="2400" dirty="0" smtClean="0">
                <a:latin typeface="Consolas" panose="020B0609020204030204" pitchFamily="49" charset="0"/>
              </a:rPr>
              <a:t>}</a:t>
            </a:r>
            <a:endParaRPr lang="en-US" sz="2400" dirty="0">
              <a:latin typeface="Consolas" panose="020B0609020204030204" pitchFamily="49" charset="0"/>
            </a:endParaRPr>
          </a:p>
          <a:p>
            <a:r>
              <a:rPr lang="en-US" sz="2400" dirty="0">
                <a:latin typeface="+mn-lt"/>
              </a:rPr>
              <a:t>An </a:t>
            </a:r>
            <a:r>
              <a:rPr lang="en-US" sz="2400" dirty="0">
                <a:latin typeface="Consolas" panose="020B0609020204030204" pitchFamily="49" charset="0"/>
              </a:rPr>
              <a:t>abstract</a:t>
            </a:r>
            <a:r>
              <a:rPr lang="en-US" sz="2400" dirty="0">
                <a:latin typeface="+mn-lt"/>
              </a:rPr>
              <a:t> property omits implementations for the </a:t>
            </a:r>
            <a:r>
              <a:rPr lang="en-US" sz="2400" dirty="0">
                <a:latin typeface="Consolas" panose="020B0609020204030204" pitchFamily="49" charset="0"/>
              </a:rPr>
              <a:t>get</a:t>
            </a:r>
            <a:r>
              <a:rPr lang="en-US" sz="2400" dirty="0">
                <a:latin typeface="+mn-lt"/>
              </a:rPr>
              <a:t> accessor and/or the set accessor.</a:t>
            </a:r>
          </a:p>
          <a:p>
            <a:r>
              <a:rPr lang="en-US" sz="2400" dirty="0">
                <a:latin typeface="+mn-lt"/>
              </a:rPr>
              <a:t>Concrete derived classes must provide implementations for every accessor declared in the </a:t>
            </a:r>
            <a:r>
              <a:rPr lang="en-US" sz="2400" dirty="0">
                <a:latin typeface="Consolas" panose="020B0609020204030204" pitchFamily="49" charset="0"/>
              </a:rPr>
              <a:t>abstract </a:t>
            </a:r>
            <a:r>
              <a:rPr lang="en-US" sz="2400" dirty="0" smtClean="0">
                <a:latin typeface="+mn-lt"/>
              </a:rPr>
              <a:t>property.</a:t>
            </a:r>
            <a:endParaRPr lang="en-US" sz="2400" dirty="0">
              <a:latin typeface="+mn-lt"/>
            </a:endParaRPr>
          </a:p>
        </p:txBody>
      </p:sp>
    </p:spTree>
    <p:extLst>
      <p:ext uri="{BB962C8B-B14F-4D97-AF65-F5344CB8AC3E}">
        <p14:creationId xmlns:p14="http://schemas.microsoft.com/office/powerpoint/2010/main" val="17337762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12.4 Abstract Classes and Methods </a:t>
            </a:r>
            <a:r>
              <a:rPr lang="en-US" sz="2000" b="0" dirty="0" smtClean="0"/>
              <a:t>(4 </a:t>
            </a:r>
            <a:r>
              <a:rPr lang="en-US" sz="2000" b="0" dirty="0"/>
              <a:t>of </a:t>
            </a:r>
            <a:r>
              <a:rPr lang="en-US" sz="2000" b="0" dirty="0" smtClean="0"/>
              <a:t>5)</a:t>
            </a:r>
            <a:endParaRPr lang="en-US" dirty="0"/>
          </a:p>
        </p:txBody>
      </p:sp>
      <p:sp>
        <p:nvSpPr>
          <p:cNvPr id="3" name="Text Placeholder 2"/>
          <p:cNvSpPr>
            <a:spLocks noGrp="1"/>
          </p:cNvSpPr>
          <p:nvPr>
            <p:ph type="body" idx="1"/>
          </p:nvPr>
        </p:nvSpPr>
        <p:spPr/>
        <p:txBody>
          <a:bodyPr/>
          <a:lstStyle/>
          <a:p>
            <a:r>
              <a:rPr lang="en-US" sz="2400" dirty="0">
                <a:latin typeface="+mn-lt"/>
              </a:rPr>
              <a:t>Constructors and static methods cannot be declared </a:t>
            </a:r>
            <a:r>
              <a:rPr lang="en-US" sz="2400" dirty="0">
                <a:latin typeface="Consolas" panose="020B0609020204030204" pitchFamily="49" charset="0"/>
              </a:rPr>
              <a:t>abstract</a:t>
            </a:r>
            <a:r>
              <a:rPr lang="en-US" sz="2400" dirty="0">
                <a:latin typeface="+mn-lt"/>
              </a:rPr>
              <a:t> or </a:t>
            </a:r>
            <a:r>
              <a:rPr lang="en-US" sz="2400" dirty="0" smtClean="0">
                <a:latin typeface="Consolas" panose="020B0609020204030204" pitchFamily="49" charset="0"/>
              </a:rPr>
              <a:t>virtual</a:t>
            </a:r>
            <a:endParaRPr lang="en-US" sz="2400" dirty="0">
              <a:latin typeface="Consolas" panose="020B0609020204030204" pitchFamily="49" charset="0"/>
            </a:endParaRPr>
          </a:p>
        </p:txBody>
      </p:sp>
    </p:spTree>
    <p:extLst>
      <p:ext uri="{BB962C8B-B14F-4D97-AF65-F5344CB8AC3E}">
        <p14:creationId xmlns:p14="http://schemas.microsoft.com/office/powerpoint/2010/main" val="4239998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Software Engineering Observation 12.4</a:t>
            </a:r>
          </a:p>
        </p:txBody>
      </p:sp>
      <p:sp>
        <p:nvSpPr>
          <p:cNvPr id="3" name="Text Placeholder 2"/>
          <p:cNvSpPr>
            <a:spLocks noGrp="1"/>
          </p:cNvSpPr>
          <p:nvPr>
            <p:ph type="body" idx="1"/>
          </p:nvPr>
        </p:nvSpPr>
        <p:spPr/>
        <p:txBody>
          <a:bodyPr/>
          <a:lstStyle/>
          <a:p>
            <a:pPr marL="0" indent="0">
              <a:buNone/>
            </a:pPr>
            <a:r>
              <a:rPr lang="en-US" sz="2400" dirty="0">
                <a:latin typeface="+mn-lt"/>
              </a:rPr>
              <a:t>An abstract class declares common attributes and behaviors of the various classes that inherit from it, either directly or indirectly, in a class hierarchy. An abstract class typically contains one or more abstract methods or properties that concrete derived classes must override. The instance variables, concrete methods and concrete properties of an abstract class are subject to the normal rules of inheritance</a:t>
            </a:r>
            <a:r>
              <a:rPr lang="en-US" sz="2400" dirty="0" smtClean="0">
                <a:latin typeface="+mn-lt"/>
              </a:rPr>
              <a:t>.</a:t>
            </a:r>
            <a:endParaRPr lang="en-US" sz="2400" dirty="0">
              <a:latin typeface="+mn-lt"/>
            </a:endParaRPr>
          </a:p>
        </p:txBody>
      </p:sp>
    </p:spTree>
    <p:extLst>
      <p:ext uri="{BB962C8B-B14F-4D97-AF65-F5344CB8AC3E}">
        <p14:creationId xmlns:p14="http://schemas.microsoft.com/office/powerpoint/2010/main" val="21579999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Common Programming Error 12.1</a:t>
            </a:r>
          </a:p>
        </p:txBody>
      </p:sp>
      <p:sp>
        <p:nvSpPr>
          <p:cNvPr id="3" name="Text Placeholder 2"/>
          <p:cNvSpPr>
            <a:spLocks noGrp="1"/>
          </p:cNvSpPr>
          <p:nvPr>
            <p:ph type="body" idx="1"/>
          </p:nvPr>
        </p:nvSpPr>
        <p:spPr/>
        <p:txBody>
          <a:bodyPr/>
          <a:lstStyle/>
          <a:p>
            <a:pPr marL="0" indent="0">
              <a:buNone/>
            </a:pPr>
            <a:r>
              <a:rPr lang="en-US" sz="2400" dirty="0">
                <a:latin typeface="+mn-lt"/>
              </a:rPr>
              <a:t>Attempting to instantiate an object of an abstract class is a compilation error.</a:t>
            </a:r>
          </a:p>
        </p:txBody>
      </p:sp>
    </p:spTree>
    <p:extLst>
      <p:ext uri="{BB962C8B-B14F-4D97-AF65-F5344CB8AC3E}">
        <p14:creationId xmlns:p14="http://schemas.microsoft.com/office/powerpoint/2010/main" val="7728181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Common Programming Error 12.2</a:t>
            </a:r>
          </a:p>
        </p:txBody>
      </p:sp>
      <p:sp>
        <p:nvSpPr>
          <p:cNvPr id="3" name="Text Placeholder 2"/>
          <p:cNvSpPr>
            <a:spLocks noGrp="1"/>
          </p:cNvSpPr>
          <p:nvPr>
            <p:ph type="body" idx="1"/>
          </p:nvPr>
        </p:nvSpPr>
        <p:spPr/>
        <p:txBody>
          <a:bodyPr/>
          <a:lstStyle/>
          <a:p>
            <a:pPr marL="0" indent="0">
              <a:buNone/>
            </a:pPr>
            <a:r>
              <a:rPr lang="en-US" sz="2400" dirty="0">
                <a:latin typeface="+mn-lt"/>
              </a:rPr>
              <a:t>Failure to implement a base class’s abstract methods and properties in a derived class is </a:t>
            </a:r>
            <a:r>
              <a:rPr lang="en-US" sz="2400" dirty="0" smtClean="0">
                <a:latin typeface="+mn-lt"/>
              </a:rPr>
              <a:t>a compilation </a:t>
            </a:r>
            <a:r>
              <a:rPr lang="en-US" sz="2400" dirty="0">
                <a:latin typeface="+mn-lt"/>
              </a:rPr>
              <a:t>error unless the derived class is also declared </a:t>
            </a:r>
            <a:r>
              <a:rPr lang="en-US" sz="2400" dirty="0">
                <a:latin typeface="Consolas" panose="020B0609020204030204" pitchFamily="49" charset="0"/>
              </a:rPr>
              <a:t>abstract</a:t>
            </a:r>
            <a:r>
              <a:rPr lang="en-US" sz="2400" dirty="0">
                <a:latin typeface="+mn-lt"/>
              </a:rPr>
              <a:t>.</a:t>
            </a:r>
          </a:p>
        </p:txBody>
      </p:sp>
    </p:spTree>
    <p:extLst>
      <p:ext uri="{BB962C8B-B14F-4D97-AF65-F5344CB8AC3E}">
        <p14:creationId xmlns:p14="http://schemas.microsoft.com/office/powerpoint/2010/main" val="28284183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12.4 Abstract </a:t>
            </a:r>
            <a:r>
              <a:rPr lang="en-US" dirty="0"/>
              <a:t>Classes and </a:t>
            </a:r>
            <a:r>
              <a:rPr lang="en-US" dirty="0" smtClean="0"/>
              <a:t>Methods</a:t>
            </a:r>
            <a:r>
              <a:rPr lang="en-US" dirty="0"/>
              <a:t> </a:t>
            </a:r>
            <a:r>
              <a:rPr lang="en-US" sz="2000" b="0" dirty="0"/>
              <a:t>(5 of 5</a:t>
            </a:r>
            <a:r>
              <a:rPr lang="en-US" sz="2000" b="0" dirty="0" smtClean="0"/>
              <a:t>)</a:t>
            </a:r>
            <a:endParaRPr lang="en-US" sz="2000" b="0" dirty="0"/>
          </a:p>
        </p:txBody>
      </p:sp>
      <p:sp>
        <p:nvSpPr>
          <p:cNvPr id="3" name="Text Placeholder 2"/>
          <p:cNvSpPr>
            <a:spLocks noGrp="1"/>
          </p:cNvSpPr>
          <p:nvPr>
            <p:ph type="body" idx="1"/>
          </p:nvPr>
        </p:nvSpPr>
        <p:spPr/>
        <p:txBody>
          <a:bodyPr/>
          <a:lstStyle/>
          <a:p>
            <a:r>
              <a:rPr lang="en-US" altLang="en-US" sz="2400" dirty="0">
                <a:latin typeface="+mn-lt"/>
              </a:rPr>
              <a:t>We can use </a:t>
            </a:r>
            <a:r>
              <a:rPr lang="en-US" altLang="en-US" sz="2400" dirty="0">
                <a:latin typeface="Consolas" panose="020B0609020204030204" pitchFamily="49" charset="0"/>
              </a:rPr>
              <a:t>abstract</a:t>
            </a:r>
            <a:r>
              <a:rPr lang="en-US" altLang="en-US" sz="2400" dirty="0">
                <a:latin typeface="+mn-lt"/>
              </a:rPr>
              <a:t> base classes to declare variables that can hold references to objects of any concrete classes derived from those </a:t>
            </a:r>
            <a:r>
              <a:rPr lang="en-US" altLang="en-US" sz="2400" dirty="0">
                <a:latin typeface="Consolas" panose="020B0609020204030204" pitchFamily="49" charset="0"/>
              </a:rPr>
              <a:t>abstract</a:t>
            </a:r>
            <a:r>
              <a:rPr lang="en-US" altLang="en-US" sz="2400" dirty="0">
                <a:latin typeface="+mn-lt"/>
              </a:rPr>
              <a:t> classes.</a:t>
            </a:r>
          </a:p>
          <a:p>
            <a:r>
              <a:rPr lang="en-US" altLang="en-US" sz="2400" dirty="0">
                <a:latin typeface="+mn-lt"/>
              </a:rPr>
              <a:t>You can use such variables to manipulate derived-class objects polymorphically and to invoke </a:t>
            </a:r>
            <a:r>
              <a:rPr lang="en-US" altLang="en-US" sz="2400" dirty="0">
                <a:latin typeface="Consolas" panose="020B0609020204030204" pitchFamily="49" charset="0"/>
              </a:rPr>
              <a:t>static</a:t>
            </a:r>
            <a:r>
              <a:rPr lang="en-US" altLang="en-US" sz="2400" dirty="0">
                <a:latin typeface="+mn-lt"/>
              </a:rPr>
              <a:t> methods declared in those </a:t>
            </a:r>
            <a:r>
              <a:rPr lang="en-US" altLang="en-US" sz="2400" dirty="0">
                <a:latin typeface="Consolas" panose="020B0609020204030204" pitchFamily="49" charset="0"/>
              </a:rPr>
              <a:t>abstract</a:t>
            </a:r>
            <a:r>
              <a:rPr lang="en-US" altLang="en-US" sz="2400" dirty="0">
                <a:latin typeface="+mn-lt"/>
              </a:rPr>
              <a:t> base classes</a:t>
            </a:r>
            <a:r>
              <a:rPr lang="en-US" altLang="en-US" sz="2400" dirty="0" smtClean="0">
                <a:latin typeface="+mn-lt"/>
              </a:rPr>
              <a:t>.</a:t>
            </a:r>
            <a:endParaRPr lang="en-US" altLang="en-US" sz="2400" dirty="0">
              <a:latin typeface="+mn-lt"/>
            </a:endParaRPr>
          </a:p>
        </p:txBody>
      </p:sp>
    </p:spTree>
    <p:extLst>
      <p:ext uri="{BB962C8B-B14F-4D97-AF65-F5344CB8AC3E}">
        <p14:creationId xmlns:p14="http://schemas.microsoft.com/office/powerpoint/2010/main" val="42417549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12.5 </a:t>
            </a:r>
            <a:r>
              <a:rPr lang="en-US" dirty="0" smtClean="0"/>
              <a:t>Case </a:t>
            </a:r>
            <a:r>
              <a:rPr lang="en-US" dirty="0"/>
              <a:t>Study: Payroll System Using </a:t>
            </a:r>
            <a:r>
              <a:rPr lang="en-US" dirty="0" smtClean="0"/>
              <a:t>Polymorphism </a:t>
            </a:r>
            <a:r>
              <a:rPr lang="en-US" sz="2000" b="0" dirty="0" smtClean="0"/>
              <a:t>(1 of 4)</a:t>
            </a:r>
            <a:endParaRPr lang="en-US" sz="2000" b="0" dirty="0"/>
          </a:p>
        </p:txBody>
      </p:sp>
      <p:sp>
        <p:nvSpPr>
          <p:cNvPr id="3" name="Text Placeholder 2"/>
          <p:cNvSpPr>
            <a:spLocks noGrp="1"/>
          </p:cNvSpPr>
          <p:nvPr>
            <p:ph type="body" idx="1"/>
          </p:nvPr>
        </p:nvSpPr>
        <p:spPr>
          <a:xfrm>
            <a:off x="457200" y="1600200"/>
            <a:ext cx="8229600" cy="4653116"/>
          </a:xfrm>
        </p:spPr>
        <p:txBody>
          <a:bodyPr/>
          <a:lstStyle/>
          <a:p>
            <a:r>
              <a:rPr lang="en-US" sz="2000" dirty="0">
                <a:latin typeface="+mn-lt"/>
              </a:rPr>
              <a:t>A company pays its employees on a weekly basis. The employees are of four types</a:t>
            </a:r>
            <a:r>
              <a:rPr lang="en-US" sz="2000" dirty="0" smtClean="0">
                <a:latin typeface="+mn-lt"/>
              </a:rPr>
              <a:t>:</a:t>
            </a:r>
            <a:endParaRPr lang="en-US" sz="2000" dirty="0">
              <a:latin typeface="+mn-lt"/>
            </a:endParaRPr>
          </a:p>
          <a:p>
            <a:pPr lvl="1"/>
            <a:r>
              <a:rPr lang="en-US" sz="2000" dirty="0">
                <a:latin typeface="+mn-lt"/>
              </a:rPr>
              <a:t>Salaried employees are paid a fixed weekly salary regardless of the number of hours worked</a:t>
            </a:r>
            <a:r>
              <a:rPr lang="en-US" sz="2000" dirty="0" smtClean="0">
                <a:latin typeface="+mn-lt"/>
              </a:rPr>
              <a:t>,</a:t>
            </a:r>
            <a:endParaRPr lang="en-US" sz="2000" dirty="0">
              <a:latin typeface="+mn-lt"/>
            </a:endParaRPr>
          </a:p>
          <a:p>
            <a:pPr lvl="1"/>
            <a:r>
              <a:rPr lang="en-US" sz="2000" dirty="0">
                <a:latin typeface="+mn-lt"/>
              </a:rPr>
              <a:t>hourly employees are paid by the hour and receive "time-and-a-half" overtime pay for all hours worked in excess of 40 hours</a:t>
            </a:r>
            <a:r>
              <a:rPr lang="en-US" sz="2000" dirty="0" smtClean="0">
                <a:latin typeface="+mn-lt"/>
              </a:rPr>
              <a:t>,</a:t>
            </a:r>
            <a:endParaRPr lang="en-US" sz="2000" dirty="0">
              <a:latin typeface="+mn-lt"/>
            </a:endParaRPr>
          </a:p>
          <a:p>
            <a:pPr lvl="1"/>
            <a:r>
              <a:rPr lang="en-US" sz="2000" dirty="0">
                <a:latin typeface="+mn-lt"/>
              </a:rPr>
              <a:t>commission employees are paid a percentage of their sales, </a:t>
            </a:r>
            <a:r>
              <a:rPr lang="en-US" sz="2000" dirty="0" smtClean="0">
                <a:latin typeface="+mn-lt"/>
              </a:rPr>
              <a:t>and</a:t>
            </a:r>
            <a:endParaRPr lang="en-US" sz="2000" dirty="0">
              <a:latin typeface="+mn-lt"/>
            </a:endParaRPr>
          </a:p>
          <a:p>
            <a:pPr lvl="1"/>
            <a:r>
              <a:rPr lang="en-US" sz="2000" dirty="0">
                <a:latin typeface="+mn-lt"/>
              </a:rPr>
              <a:t>salaried-commission employees receive a base salary plus a percentage of their sales.</a:t>
            </a:r>
          </a:p>
          <a:p>
            <a:r>
              <a:rPr lang="en-US" sz="2000" dirty="0">
                <a:latin typeface="+mn-lt"/>
              </a:rPr>
              <a:t>For the current pay period, the company has decided to reward </a:t>
            </a:r>
            <a:r>
              <a:rPr lang="en-US" sz="2000" dirty="0" smtClean="0">
                <a:latin typeface="+mn-lt"/>
              </a:rPr>
              <a:t>salaried-commission </a:t>
            </a:r>
            <a:r>
              <a:rPr lang="en-US" sz="2000" dirty="0">
                <a:latin typeface="+mn-lt"/>
              </a:rPr>
              <a:t>employees by adding 10% to their base salaries. The company wants to implement an app that performs its payroll calculations polymorphically</a:t>
            </a:r>
            <a:r>
              <a:rPr lang="en-US" sz="2000" dirty="0" smtClean="0">
                <a:latin typeface="+mn-lt"/>
              </a:rPr>
              <a:t>.</a:t>
            </a:r>
            <a:endParaRPr lang="en-US" sz="2000" dirty="0">
              <a:latin typeface="+mn-lt"/>
            </a:endParaRPr>
          </a:p>
        </p:txBody>
      </p:sp>
    </p:spTree>
    <p:extLst>
      <p:ext uri="{BB962C8B-B14F-4D97-AF65-F5344CB8AC3E}">
        <p14:creationId xmlns:p14="http://schemas.microsoft.com/office/powerpoint/2010/main" val="225918489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12.5 Case Study: Payroll System Using Polymorphism </a:t>
            </a:r>
            <a:r>
              <a:rPr lang="en-US" sz="2000" b="0" dirty="0" smtClean="0"/>
              <a:t>(2 </a:t>
            </a:r>
            <a:r>
              <a:rPr lang="en-US" sz="2000" b="0" dirty="0"/>
              <a:t>of </a:t>
            </a:r>
            <a:r>
              <a:rPr lang="en-US" sz="2000" b="0" dirty="0" smtClean="0"/>
              <a:t>4)</a:t>
            </a:r>
            <a:endParaRPr lang="en-US" dirty="0"/>
          </a:p>
        </p:txBody>
      </p:sp>
      <p:sp>
        <p:nvSpPr>
          <p:cNvPr id="3" name="Text Placeholder 2"/>
          <p:cNvSpPr>
            <a:spLocks noGrp="1"/>
          </p:cNvSpPr>
          <p:nvPr>
            <p:ph type="body" idx="1"/>
          </p:nvPr>
        </p:nvSpPr>
        <p:spPr/>
        <p:txBody>
          <a:bodyPr/>
          <a:lstStyle/>
          <a:p>
            <a:r>
              <a:rPr lang="en-US" altLang="en-US" sz="2400" dirty="0">
                <a:latin typeface="+mn-lt"/>
              </a:rPr>
              <a:t>We use abstract class Employee to represent the general concept of an employee.</a:t>
            </a:r>
          </a:p>
          <a:p>
            <a:r>
              <a:rPr lang="en-US" altLang="en-US" sz="2400" dirty="0">
                <a:latin typeface="Consolas" panose="020B0609020204030204" pitchFamily="49" charset="0"/>
              </a:rPr>
              <a:t>SalariedEmployee</a:t>
            </a:r>
            <a:r>
              <a:rPr lang="en-US" altLang="en-US" sz="2400" dirty="0">
                <a:latin typeface="+mn-lt"/>
              </a:rPr>
              <a:t>,</a:t>
            </a:r>
            <a:r>
              <a:rPr lang="en-US" altLang="en-US" sz="2400" dirty="0">
                <a:latin typeface="Consolas" panose="020B0609020204030204" pitchFamily="49" charset="0"/>
              </a:rPr>
              <a:t> CommissionEmployee </a:t>
            </a:r>
            <a:r>
              <a:rPr lang="en-US" altLang="en-US" sz="2400" dirty="0">
                <a:latin typeface="+mn-lt"/>
              </a:rPr>
              <a:t>and </a:t>
            </a:r>
            <a:r>
              <a:rPr lang="en-US" altLang="en-US" sz="2400" dirty="0">
                <a:latin typeface="Consolas" panose="020B0609020204030204" pitchFamily="49" charset="0"/>
              </a:rPr>
              <a:t>HourlyEmployee</a:t>
            </a:r>
            <a:r>
              <a:rPr lang="en-US" altLang="en-US" sz="2400" dirty="0">
                <a:latin typeface="+mn-lt"/>
              </a:rPr>
              <a:t> extend </a:t>
            </a:r>
            <a:r>
              <a:rPr lang="en-US" altLang="en-US" sz="2400" dirty="0" smtClean="0">
                <a:latin typeface="Consolas" panose="020B0609020204030204" pitchFamily="49" charset="0"/>
              </a:rPr>
              <a:t>Employee</a:t>
            </a:r>
            <a:r>
              <a:rPr lang="en-US" altLang="en-US" sz="2400" dirty="0" smtClean="0">
                <a:latin typeface="+mn-lt"/>
              </a:rPr>
              <a:t>.</a:t>
            </a:r>
            <a:endParaRPr lang="en-US" altLang="en-US" sz="2400" dirty="0">
              <a:latin typeface="+mn-lt"/>
            </a:endParaRPr>
          </a:p>
          <a:p>
            <a:r>
              <a:rPr lang="en-US" altLang="en-US" sz="2400" dirty="0">
                <a:latin typeface="+mn-lt"/>
              </a:rPr>
              <a:t>Class </a:t>
            </a:r>
            <a:r>
              <a:rPr lang="en-US" altLang="en-US" sz="2400" dirty="0">
                <a:latin typeface="Consolas" panose="020B0609020204030204" pitchFamily="49" charset="0"/>
              </a:rPr>
              <a:t>BasePlusCommissionEmployee</a:t>
            </a:r>
            <a:r>
              <a:rPr lang="en-US" altLang="en-US" sz="2400" dirty="0">
                <a:latin typeface="+mn-lt"/>
              </a:rPr>
              <a:t>—which extends </a:t>
            </a:r>
            <a:r>
              <a:rPr lang="en-US" altLang="en-US" sz="2400" dirty="0">
                <a:latin typeface="Consolas" panose="020B0609020204030204" pitchFamily="49" charset="0"/>
              </a:rPr>
              <a:t>CommissionEmployee</a:t>
            </a:r>
            <a:r>
              <a:rPr lang="en-US" altLang="en-US" sz="2400" dirty="0">
                <a:latin typeface="+mn-lt"/>
              </a:rPr>
              <a:t>—represents the last employee type</a:t>
            </a:r>
            <a:r>
              <a:rPr lang="en-US" altLang="en-US" sz="2400" dirty="0" smtClean="0">
                <a:latin typeface="+mn-lt"/>
              </a:rPr>
              <a:t>.</a:t>
            </a:r>
            <a:endParaRPr lang="en-US" altLang="en-US" sz="2400" dirty="0">
              <a:latin typeface="+mn-lt"/>
            </a:endParaRPr>
          </a:p>
        </p:txBody>
      </p:sp>
    </p:spTree>
    <p:extLst>
      <p:ext uri="{BB962C8B-B14F-4D97-AF65-F5344CB8AC3E}">
        <p14:creationId xmlns:p14="http://schemas.microsoft.com/office/powerpoint/2010/main" val="6457426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 </a:t>
            </a:r>
            <a:r>
              <a:rPr lang="en-US" sz="2000" b="0" dirty="0"/>
              <a:t>(1 of 3)</a:t>
            </a:r>
            <a:endParaRPr lang="en-US" dirty="0"/>
          </a:p>
        </p:txBody>
      </p:sp>
      <p:sp>
        <p:nvSpPr>
          <p:cNvPr id="3" name="Text Placeholder 2"/>
          <p:cNvSpPr>
            <a:spLocks noGrp="1"/>
          </p:cNvSpPr>
          <p:nvPr>
            <p:ph type="body" idx="1"/>
          </p:nvPr>
        </p:nvSpPr>
        <p:spPr/>
        <p:txBody>
          <a:bodyPr/>
          <a:lstStyle/>
          <a:p>
            <a:pPr>
              <a:buNone/>
            </a:pPr>
            <a:r>
              <a:rPr lang="en-US" sz="2400" b="1" dirty="0">
                <a:solidFill>
                  <a:schemeClr val="tx2"/>
                </a:solidFill>
                <a:latin typeface="+mn-lt"/>
              </a:rPr>
              <a:t>12.1</a:t>
            </a:r>
            <a:r>
              <a:rPr lang="en-US" sz="2400" dirty="0">
                <a:latin typeface="+mn-lt"/>
              </a:rPr>
              <a:t> Introduction</a:t>
            </a:r>
          </a:p>
          <a:p>
            <a:pPr>
              <a:buNone/>
            </a:pPr>
            <a:r>
              <a:rPr lang="en-US" sz="2400" b="1" dirty="0">
                <a:solidFill>
                  <a:schemeClr val="tx2"/>
                </a:solidFill>
                <a:latin typeface="+mn-lt"/>
              </a:rPr>
              <a:t>12.2</a:t>
            </a:r>
            <a:r>
              <a:rPr lang="en-US" sz="2400" dirty="0">
                <a:latin typeface="+mn-lt"/>
              </a:rPr>
              <a:t> Polymorphism Examples</a:t>
            </a:r>
          </a:p>
          <a:p>
            <a:pPr>
              <a:buNone/>
            </a:pPr>
            <a:r>
              <a:rPr lang="en-US" sz="2400" b="1" dirty="0">
                <a:solidFill>
                  <a:schemeClr val="tx2"/>
                </a:solidFill>
                <a:latin typeface="+mn-lt"/>
              </a:rPr>
              <a:t>12.3</a:t>
            </a:r>
            <a:r>
              <a:rPr lang="en-US" sz="2400" dirty="0">
                <a:latin typeface="+mn-lt"/>
              </a:rPr>
              <a:t> Demonstrating Polymorphic Behavior</a:t>
            </a:r>
          </a:p>
          <a:p>
            <a:pPr>
              <a:buNone/>
            </a:pPr>
            <a:r>
              <a:rPr lang="en-US" sz="2400" b="1" dirty="0">
                <a:solidFill>
                  <a:schemeClr val="tx2"/>
                </a:solidFill>
                <a:latin typeface="+mn-lt"/>
              </a:rPr>
              <a:t>12.4</a:t>
            </a:r>
            <a:r>
              <a:rPr lang="en-US" sz="2400" dirty="0">
                <a:latin typeface="+mn-lt"/>
              </a:rPr>
              <a:t> Abstract Classes and Methods</a:t>
            </a:r>
          </a:p>
          <a:p>
            <a:pPr>
              <a:buNone/>
            </a:pPr>
            <a:r>
              <a:rPr lang="en-US" sz="2400" b="1" dirty="0">
                <a:solidFill>
                  <a:schemeClr val="tx2"/>
                </a:solidFill>
                <a:latin typeface="+mn-lt"/>
              </a:rPr>
              <a:t>12.5</a:t>
            </a:r>
            <a:r>
              <a:rPr lang="en-US" sz="2400" dirty="0" smtClean="0">
                <a:latin typeface="+mn-lt"/>
              </a:rPr>
              <a:t> </a:t>
            </a:r>
            <a:r>
              <a:rPr lang="en-US" sz="2400" dirty="0">
                <a:latin typeface="+mn-lt"/>
              </a:rPr>
              <a:t>Case Study: Payroll System Using Polymorphism</a:t>
            </a:r>
          </a:p>
          <a:p>
            <a:pPr marL="486000" lvl="1" indent="0">
              <a:buNone/>
            </a:pPr>
            <a:r>
              <a:rPr lang="en-US" sz="2400" dirty="0" smtClean="0">
                <a:solidFill>
                  <a:schemeClr val="tx2"/>
                </a:solidFill>
                <a:latin typeface="+mn-lt"/>
              </a:rPr>
              <a:t>12.5.1</a:t>
            </a:r>
            <a:r>
              <a:rPr lang="en-US" sz="2400" dirty="0" smtClean="0">
                <a:latin typeface="+mn-lt"/>
              </a:rPr>
              <a:t> </a:t>
            </a:r>
            <a:r>
              <a:rPr lang="en-US" sz="2400" dirty="0">
                <a:latin typeface="+mn-lt"/>
              </a:rPr>
              <a:t>Creating Abstract Base Class </a:t>
            </a:r>
            <a:r>
              <a:rPr lang="en-US" sz="2400" dirty="0">
                <a:latin typeface="Consolas" panose="020B0609020204030204" pitchFamily="49" charset="0"/>
              </a:rPr>
              <a:t>Employee</a:t>
            </a:r>
          </a:p>
          <a:p>
            <a:pPr marL="486000" lvl="1" indent="0">
              <a:buNone/>
            </a:pPr>
            <a:r>
              <a:rPr lang="en-US" sz="2400" dirty="0" smtClean="0">
                <a:solidFill>
                  <a:schemeClr val="tx2"/>
                </a:solidFill>
                <a:latin typeface="+mn-lt"/>
              </a:rPr>
              <a:t>12.5.2</a:t>
            </a:r>
            <a:r>
              <a:rPr lang="en-US" sz="2400" dirty="0" smtClean="0">
                <a:latin typeface="+mn-lt"/>
              </a:rPr>
              <a:t> </a:t>
            </a:r>
            <a:r>
              <a:rPr lang="en-US" sz="2400" dirty="0">
                <a:latin typeface="+mn-lt"/>
              </a:rPr>
              <a:t>Creating Concrete Derived Class </a:t>
            </a:r>
            <a:r>
              <a:rPr lang="en-US" sz="2400" dirty="0" smtClean="0">
                <a:latin typeface="Consolas" panose="020B0609020204030204" pitchFamily="49" charset="0"/>
              </a:rPr>
              <a:t>SalariedEmployee</a:t>
            </a:r>
            <a:endParaRPr lang="en-US" sz="2400" dirty="0">
              <a:latin typeface="Consolas" panose="020B0609020204030204" pitchFamily="49" charset="0"/>
            </a:endParaRPr>
          </a:p>
        </p:txBody>
      </p:sp>
    </p:spTree>
    <p:extLst>
      <p:ext uri="{BB962C8B-B14F-4D97-AF65-F5344CB8AC3E}">
        <p14:creationId xmlns:p14="http://schemas.microsoft.com/office/powerpoint/2010/main" val="403934824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12.5 Case Study: Payroll System Using Polymorphism </a:t>
            </a:r>
            <a:r>
              <a:rPr lang="en-US" sz="2000" b="0" dirty="0" smtClean="0"/>
              <a:t>(3 </a:t>
            </a:r>
            <a:r>
              <a:rPr lang="en-US" sz="2000" b="0" dirty="0"/>
              <a:t>of </a:t>
            </a:r>
            <a:r>
              <a:rPr lang="en-US" sz="2000" b="0" dirty="0" smtClean="0"/>
              <a:t>4)</a:t>
            </a:r>
            <a:endParaRPr lang="en-US" dirty="0"/>
          </a:p>
        </p:txBody>
      </p:sp>
      <p:sp>
        <p:nvSpPr>
          <p:cNvPr id="3" name="Text Placeholder 2"/>
          <p:cNvSpPr>
            <a:spLocks noGrp="1"/>
          </p:cNvSpPr>
          <p:nvPr>
            <p:ph type="body" idx="1"/>
          </p:nvPr>
        </p:nvSpPr>
        <p:spPr/>
        <p:txBody>
          <a:bodyPr/>
          <a:lstStyle/>
          <a:p>
            <a:r>
              <a:rPr lang="en-US" altLang="en-US" sz="2400" dirty="0">
                <a:latin typeface="+mn-lt"/>
              </a:rPr>
              <a:t>The </a:t>
            </a:r>
            <a:r>
              <a:rPr lang="en-US" altLang="en-US" sz="2400" dirty="0" smtClean="0">
                <a:latin typeface="+mn-lt"/>
              </a:rPr>
              <a:t>U</a:t>
            </a:r>
            <a:r>
              <a:rPr lang="en-US" altLang="en-US" sz="100" dirty="0" smtClean="0">
                <a:latin typeface="+mn-lt"/>
              </a:rPr>
              <a:t> </a:t>
            </a:r>
            <a:r>
              <a:rPr lang="en-US" altLang="en-US" sz="2400" dirty="0" smtClean="0">
                <a:latin typeface="+mn-lt"/>
              </a:rPr>
              <a:t>M</a:t>
            </a:r>
            <a:r>
              <a:rPr lang="en-US" altLang="en-US" sz="100" dirty="0" smtClean="0">
                <a:latin typeface="+mn-lt"/>
              </a:rPr>
              <a:t> </a:t>
            </a:r>
            <a:r>
              <a:rPr lang="en-US" altLang="en-US" sz="2400" dirty="0" smtClean="0">
                <a:latin typeface="+mn-lt"/>
              </a:rPr>
              <a:t>L </a:t>
            </a:r>
            <a:r>
              <a:rPr lang="en-US" altLang="en-US" sz="2400" dirty="0">
                <a:latin typeface="+mn-lt"/>
              </a:rPr>
              <a:t>class diagram in </a:t>
            </a:r>
            <a:r>
              <a:rPr lang="en-US" altLang="en-US" sz="2400" dirty="0" smtClean="0">
                <a:latin typeface="+mn-lt"/>
              </a:rPr>
              <a:t>Figure 12.2 shows </a:t>
            </a:r>
            <a:r>
              <a:rPr lang="en-US" altLang="en-US" sz="2400" dirty="0">
                <a:latin typeface="+mn-lt"/>
              </a:rPr>
              <a:t>the inheritance hierarchy for our polymorphic employee payroll app</a:t>
            </a:r>
            <a:r>
              <a:rPr lang="en-US" altLang="en-US" sz="2400" dirty="0" smtClean="0">
                <a:latin typeface="+mn-lt"/>
              </a:rPr>
              <a:t>.</a:t>
            </a:r>
            <a:endParaRPr lang="en-US" altLang="en-US" sz="2400" dirty="0">
              <a:latin typeface="+mn-lt"/>
            </a:endParaRPr>
          </a:p>
        </p:txBody>
      </p:sp>
    </p:spTree>
    <p:extLst>
      <p:ext uri="{BB962C8B-B14F-4D97-AF65-F5344CB8AC3E}">
        <p14:creationId xmlns:p14="http://schemas.microsoft.com/office/powerpoint/2010/main" val="120827425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228600"/>
            <a:ext cx="8229600" cy="1238250"/>
          </a:xfrm>
        </p:spPr>
        <p:txBody>
          <a:bodyPr anchor="b"/>
          <a:lstStyle/>
          <a:p>
            <a:r>
              <a:rPr lang="en-US" dirty="0"/>
              <a:t>Figure </a:t>
            </a:r>
            <a:r>
              <a:rPr lang="en-US" dirty="0" smtClean="0"/>
              <a:t>12.2 </a:t>
            </a:r>
            <a:r>
              <a:rPr lang="en-US" dirty="0">
                <a:latin typeface="Consolas" panose="020B0609020204030204" pitchFamily="49" charset="0"/>
              </a:rPr>
              <a:t>Employee</a:t>
            </a:r>
            <a:r>
              <a:rPr lang="en-US" dirty="0"/>
              <a:t> Hierarchy </a:t>
            </a:r>
            <a:r>
              <a:rPr lang="en-US" dirty="0" smtClean="0"/>
              <a:t>U</a:t>
            </a:r>
            <a:r>
              <a:rPr lang="en-US" sz="100" dirty="0" smtClean="0"/>
              <a:t> </a:t>
            </a:r>
            <a:r>
              <a:rPr lang="en-US" dirty="0" smtClean="0"/>
              <a:t>M</a:t>
            </a:r>
            <a:r>
              <a:rPr lang="en-US" sz="100" dirty="0" smtClean="0"/>
              <a:t> </a:t>
            </a:r>
            <a:r>
              <a:rPr lang="en-US" dirty="0" smtClean="0"/>
              <a:t>L </a:t>
            </a:r>
            <a:r>
              <a:rPr lang="en-US" dirty="0"/>
              <a:t>Class Diagram</a:t>
            </a:r>
          </a:p>
        </p:txBody>
      </p:sp>
      <p:pic>
        <p:nvPicPr>
          <p:cNvPr id="6" name="Picture 5" descr="A hierarchy diagram. An employee can be a salaried employee, commission employee, or hourly employee. A commission employee can be a base plus commission employee."/>
          <p:cNvPicPr>
            <a:picLocks noGrp="1" noChangeAspect="1"/>
          </p:cNvPicPr>
          <p:nvPr isPhoto="1"/>
        </p:nvPicPr>
        <p:blipFill rotWithShape="1">
          <a:blip r:embed="rId2">
            <a:lum/>
            <a:extLst>
              <a:ext uri="{28A0092B-C50C-407E-A947-70E740481C1C}">
                <a14:useLocalDpi xmlns:a14="http://schemas.microsoft.com/office/drawing/2010/main" val="0"/>
              </a:ext>
            </a:extLst>
          </a:blip>
          <a:srcRect l="4390" t="9033" r="4770" b="17388"/>
          <a:stretch/>
        </p:blipFill>
        <p:spPr>
          <a:xfrm>
            <a:off x="777881" y="1832099"/>
            <a:ext cx="7588237" cy="2876304"/>
          </a:xfrm>
          <a:prstGeom prst="rect">
            <a:avLst/>
          </a:prstGeom>
          <a:noFill/>
          <a:ln>
            <a:noFill/>
          </a:ln>
        </p:spPr>
      </p:pic>
    </p:spTree>
    <p:extLst>
      <p:ext uri="{BB962C8B-B14F-4D97-AF65-F5344CB8AC3E}">
        <p14:creationId xmlns:p14="http://schemas.microsoft.com/office/powerpoint/2010/main" val="377816790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12.5.1 Creating </a:t>
            </a:r>
            <a:r>
              <a:rPr lang="en-US" dirty="0"/>
              <a:t>Abstract Base Class Employee</a:t>
            </a:r>
          </a:p>
        </p:txBody>
      </p:sp>
      <p:sp>
        <p:nvSpPr>
          <p:cNvPr id="5" name="Text Placeholder 4"/>
          <p:cNvSpPr>
            <a:spLocks noGrp="1"/>
          </p:cNvSpPr>
          <p:nvPr>
            <p:ph type="body" idx="1"/>
          </p:nvPr>
        </p:nvSpPr>
        <p:spPr/>
        <p:txBody>
          <a:bodyPr/>
          <a:lstStyle/>
          <a:p>
            <a:r>
              <a:rPr lang="en-US" altLang="en-US" sz="2400" dirty="0">
                <a:latin typeface="+mn-lt"/>
              </a:rPr>
              <a:t>Class </a:t>
            </a:r>
            <a:r>
              <a:rPr lang="en-US" altLang="en-US" sz="2400" dirty="0">
                <a:latin typeface="Consolas" panose="020B0609020204030204" pitchFamily="49" charset="0"/>
              </a:rPr>
              <a:t>Employee</a:t>
            </a:r>
            <a:r>
              <a:rPr lang="en-US" altLang="en-US" sz="2400" dirty="0">
                <a:latin typeface="+mn-lt"/>
              </a:rPr>
              <a:t> provides methods </a:t>
            </a:r>
            <a:r>
              <a:rPr lang="en-US" altLang="en-US" sz="2400" dirty="0">
                <a:latin typeface="Consolas" panose="020B0609020204030204" pitchFamily="49" charset="0"/>
              </a:rPr>
              <a:t>Earnings</a:t>
            </a:r>
            <a:r>
              <a:rPr lang="en-US" altLang="en-US" sz="2400" dirty="0">
                <a:latin typeface="+mn-lt"/>
              </a:rPr>
              <a:t> and </a:t>
            </a:r>
            <a:r>
              <a:rPr lang="en-US" altLang="en-US" sz="2400" dirty="0">
                <a:latin typeface="Consolas" panose="020B0609020204030204" pitchFamily="49" charset="0"/>
              </a:rPr>
              <a:t>ToString</a:t>
            </a:r>
            <a:r>
              <a:rPr lang="en-US" altLang="en-US" sz="2400" dirty="0">
                <a:latin typeface="+mn-lt"/>
              </a:rPr>
              <a:t>,</a:t>
            </a:r>
            <a:r>
              <a:rPr lang="en-US" altLang="en-US" sz="2400" dirty="0">
                <a:latin typeface="Consolas" panose="020B0609020204030204" pitchFamily="49" charset="0"/>
              </a:rPr>
              <a:t> </a:t>
            </a:r>
            <a:r>
              <a:rPr lang="en-US" altLang="en-US" sz="2400" dirty="0">
                <a:latin typeface="+mn-lt"/>
              </a:rPr>
              <a:t>in addition to the properties that manipulate </a:t>
            </a:r>
            <a:r>
              <a:rPr lang="en-US" altLang="en-US" sz="2400" dirty="0">
                <a:latin typeface="Consolas" panose="020B0609020204030204" pitchFamily="49" charset="0"/>
              </a:rPr>
              <a:t>Employee</a:t>
            </a:r>
            <a:r>
              <a:rPr lang="en-US" altLang="en-US" sz="2400" dirty="0">
                <a:latin typeface="+mn-lt"/>
              </a:rPr>
              <a:t>’s instance variables.</a:t>
            </a:r>
          </a:p>
          <a:p>
            <a:r>
              <a:rPr lang="en-US" altLang="en-US" sz="2400" dirty="0">
                <a:latin typeface="+mn-lt"/>
              </a:rPr>
              <a:t>Each earnings calculation depends on the employee’s class, so we declare </a:t>
            </a:r>
            <a:r>
              <a:rPr lang="en-US" altLang="en-US" sz="2400" dirty="0">
                <a:latin typeface="Consolas" panose="020B0609020204030204" pitchFamily="49" charset="0"/>
              </a:rPr>
              <a:t>Earning</a:t>
            </a:r>
            <a:r>
              <a:rPr lang="en-US" altLang="en-US" sz="2400" dirty="0">
                <a:latin typeface="+mn-lt"/>
              </a:rPr>
              <a:t>s as </a:t>
            </a:r>
            <a:r>
              <a:rPr lang="en-US" altLang="en-US" sz="2400" dirty="0">
                <a:latin typeface="Consolas" panose="020B0609020204030204" pitchFamily="49" charset="0"/>
              </a:rPr>
              <a:t>abstract.</a:t>
            </a:r>
          </a:p>
          <a:p>
            <a:r>
              <a:rPr lang="en-US" altLang="en-US" sz="2400" dirty="0">
                <a:latin typeface="+mn-lt"/>
              </a:rPr>
              <a:t>The app iterates through the array and calls method </a:t>
            </a:r>
            <a:r>
              <a:rPr lang="en-US" altLang="en-US" sz="2400" dirty="0">
                <a:latin typeface="Consolas" panose="020B0609020204030204" pitchFamily="49" charset="0"/>
              </a:rPr>
              <a:t>Earning</a:t>
            </a:r>
            <a:r>
              <a:rPr lang="en-US" altLang="en-US" sz="2400" dirty="0">
                <a:latin typeface="+mn-lt"/>
              </a:rPr>
              <a:t>s for each </a:t>
            </a:r>
            <a:r>
              <a:rPr lang="en-US" altLang="en-US" sz="2400" dirty="0">
                <a:latin typeface="Consolas" panose="020B0609020204030204" pitchFamily="49" charset="0"/>
              </a:rPr>
              <a:t>Employee</a:t>
            </a:r>
            <a:r>
              <a:rPr lang="en-US" altLang="en-US" sz="2400" dirty="0">
                <a:latin typeface="+mn-lt"/>
              </a:rPr>
              <a:t> object. These method calls are processed polymorphically.</a:t>
            </a:r>
          </a:p>
          <a:p>
            <a:r>
              <a:rPr lang="en-US" altLang="en-US" sz="2400" dirty="0">
                <a:latin typeface="+mn-lt"/>
              </a:rPr>
              <a:t>Each derived class overrides method </a:t>
            </a:r>
            <a:r>
              <a:rPr lang="en-US" altLang="en-US" sz="2400" dirty="0">
                <a:latin typeface="Consolas" panose="020B0609020204030204" pitchFamily="49" charset="0"/>
              </a:rPr>
              <a:t>ToString</a:t>
            </a:r>
            <a:r>
              <a:rPr lang="en-US" altLang="en-US" sz="2400" dirty="0">
                <a:latin typeface="+mn-lt"/>
              </a:rPr>
              <a:t> to create a </a:t>
            </a:r>
            <a:r>
              <a:rPr lang="en-US" altLang="en-US" sz="2400" dirty="0">
                <a:latin typeface="Consolas" panose="020B0609020204030204" pitchFamily="49" charset="0"/>
              </a:rPr>
              <a:t>string </a:t>
            </a:r>
            <a:r>
              <a:rPr lang="en-US" altLang="en-US" sz="2400" dirty="0">
                <a:latin typeface="+mn-lt"/>
              </a:rPr>
              <a:t>representation of an object of that class</a:t>
            </a:r>
            <a:r>
              <a:rPr lang="en-US" altLang="en-US" sz="2400" dirty="0" smtClean="0">
                <a:latin typeface="+mn-lt"/>
              </a:rPr>
              <a:t>.</a:t>
            </a:r>
            <a:endParaRPr lang="en-US" altLang="en-US" sz="2400" dirty="0">
              <a:latin typeface="+mn-lt"/>
            </a:endParaRPr>
          </a:p>
        </p:txBody>
      </p:sp>
    </p:spTree>
    <p:extLst>
      <p:ext uri="{BB962C8B-B14F-4D97-AF65-F5344CB8AC3E}">
        <p14:creationId xmlns:p14="http://schemas.microsoft.com/office/powerpoint/2010/main" val="128113049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12.5</a:t>
            </a:r>
            <a:r>
              <a:rPr lang="en-US" dirty="0"/>
              <a:t> Case Study: Payroll System Using Polymorphism </a:t>
            </a:r>
            <a:r>
              <a:rPr lang="en-US" sz="2000" b="0" dirty="0" smtClean="0"/>
              <a:t>(4 of 4)</a:t>
            </a:r>
            <a:endParaRPr lang="en-US" sz="2000" b="0" dirty="0"/>
          </a:p>
        </p:txBody>
      </p:sp>
      <p:sp>
        <p:nvSpPr>
          <p:cNvPr id="3" name="Text Placeholder 2"/>
          <p:cNvSpPr>
            <a:spLocks noGrp="1"/>
          </p:cNvSpPr>
          <p:nvPr>
            <p:ph type="body" idx="1"/>
          </p:nvPr>
        </p:nvSpPr>
        <p:spPr/>
        <p:txBody>
          <a:bodyPr/>
          <a:lstStyle/>
          <a:p>
            <a:r>
              <a:rPr lang="en-US" altLang="en-US" sz="2400" dirty="0">
                <a:latin typeface="+mn-lt"/>
              </a:rPr>
              <a:t>The diagram in </a:t>
            </a:r>
            <a:r>
              <a:rPr lang="en-US" altLang="en-US" sz="2400" dirty="0" smtClean="0">
                <a:latin typeface="+mn-lt"/>
              </a:rPr>
              <a:t>Figure 12.3 shows </a:t>
            </a:r>
            <a:r>
              <a:rPr lang="en-US" altLang="en-US" sz="2400" dirty="0">
                <a:latin typeface="+mn-lt"/>
              </a:rPr>
              <a:t>each of the five classes in the hierarchy down the left side and methods </a:t>
            </a:r>
            <a:r>
              <a:rPr lang="en-US" altLang="en-US" sz="2400" dirty="0">
                <a:latin typeface="Consolas" panose="020B0609020204030204" pitchFamily="49" charset="0"/>
              </a:rPr>
              <a:t>Earnings</a:t>
            </a:r>
            <a:r>
              <a:rPr lang="en-US" altLang="en-US" sz="2400" dirty="0">
                <a:latin typeface="+mn-lt"/>
              </a:rPr>
              <a:t> and </a:t>
            </a:r>
            <a:r>
              <a:rPr lang="en-US" altLang="en-US" sz="2400" dirty="0">
                <a:latin typeface="Consolas" panose="020B0609020204030204" pitchFamily="49" charset="0"/>
              </a:rPr>
              <a:t>ToString</a:t>
            </a:r>
            <a:r>
              <a:rPr lang="en-US" altLang="en-US" sz="2400" dirty="0">
                <a:latin typeface="+mn-lt"/>
              </a:rPr>
              <a:t> across the top.</a:t>
            </a:r>
          </a:p>
          <a:p>
            <a:r>
              <a:rPr lang="en-US" altLang="en-US" sz="2400" dirty="0">
                <a:latin typeface="+mn-lt"/>
              </a:rPr>
              <a:t>The </a:t>
            </a:r>
            <a:r>
              <a:rPr lang="en-US" altLang="en-US" sz="2400" dirty="0">
                <a:latin typeface="Consolas" panose="020B0609020204030204" pitchFamily="49" charset="0"/>
              </a:rPr>
              <a:t>Employee</a:t>
            </a:r>
            <a:r>
              <a:rPr lang="en-US" altLang="en-US" sz="2400" dirty="0">
                <a:latin typeface="+mn-lt"/>
              </a:rPr>
              <a:t> class’s declaration is shown in </a:t>
            </a:r>
            <a:r>
              <a:rPr lang="en-US" altLang="en-US" sz="2400" dirty="0" smtClean="0">
                <a:latin typeface="+mn-lt"/>
              </a:rPr>
              <a:t>Figure 12.4</a:t>
            </a:r>
            <a:r>
              <a:rPr lang="en-US" altLang="en-US" sz="2400" dirty="0">
                <a:latin typeface="+mn-lt"/>
              </a:rPr>
              <a:t> </a:t>
            </a:r>
            <a:r>
              <a:rPr lang="en-US" altLang="en-US" sz="2400" dirty="0" smtClean="0">
                <a:latin typeface="+mn-lt"/>
              </a:rPr>
              <a:t>(see slide 36).</a:t>
            </a:r>
            <a:endParaRPr lang="en-US" altLang="en-US" sz="2400" dirty="0">
              <a:latin typeface="+mn-lt"/>
            </a:endParaRPr>
          </a:p>
        </p:txBody>
      </p:sp>
    </p:spTree>
    <p:extLst>
      <p:ext uri="{BB962C8B-B14F-4D97-AF65-F5344CB8AC3E}">
        <p14:creationId xmlns:p14="http://schemas.microsoft.com/office/powerpoint/2010/main" val="314686540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60684"/>
            <a:ext cx="8229600" cy="1066799"/>
          </a:xfrm>
        </p:spPr>
        <p:txBody>
          <a:bodyPr anchor="b"/>
          <a:lstStyle/>
          <a:p>
            <a:r>
              <a:rPr lang="en-US" dirty="0" smtClean="0"/>
              <a:t>Figure 12.3 </a:t>
            </a:r>
            <a:r>
              <a:rPr lang="en-US" dirty="0"/>
              <a:t>Polymorphic Interface for the </a:t>
            </a:r>
            <a:r>
              <a:rPr lang="en-US" dirty="0">
                <a:latin typeface="Consolas" panose="020B0609020204030204" pitchFamily="49" charset="0"/>
              </a:rPr>
              <a:t>Employee</a:t>
            </a:r>
            <a:r>
              <a:rPr lang="en-US" dirty="0"/>
              <a:t> Hierarchy Classes</a:t>
            </a:r>
          </a:p>
        </p:txBody>
      </p:sp>
      <p:pic>
        <p:nvPicPr>
          <p:cNvPr id="5" name="Picture 4" descr="The interface shows a table with two columns and five rows. The columns have the following headings from left to right. earnings, to string. The rows have the following labels from top to bottom. employee, salaried employee, hourly employee, commission employee, base plus commission employee. The row entries are as follows. Row 1, employee. Earnings: abstract. To string: first name last name. Social security number, colon, s s n. Row 2, salaried employee. Earnings: weekly salary. To string: salaried employee, colon, first name last name. Social security number, colon, s s n. Weekly salary, colon, weekly salary. Row 3, hourly employee. Earnings: Line 1: if hours, left angle bracket, = 40. Line 2: wage, asterisk, hours. Line 3: if hours, right angle bracket, 40. Line 4: 40, asterisk, wage +. Line 5: left parenthesis, hours minus 40, right parenthesis, asterisk. Line 6: wage, asterisk, 1.5. To string: hourly employee, colon, first name, last name. Social security number, colon, s s n. Hourly wage, colon, wage. Hours worked, colon, hours. Row 4, commission employee. Earnings: commission rate, asterisk, gross sales. To string: commission employee, colon, first name, last name. Social security number, colon, s s n. Gross sales, colon, gross sales. Commission rate, colon, commission rate. Row 5, base plus commission employee. Earnings: base salary + left parenthesis, commission rate, asterisk, gross sales, right parenthesis. To string: base salaried commission employee: first name last name. Social security number, colon, s s n. Gross sales, colon, gross sales. Commission rate, colon, commission rate. Base salary, colon, base salary."/>
          <p:cNvPicPr>
            <a:picLocks noGrp="1" noChangeAspect="1"/>
          </p:cNvPicPr>
          <p:nvPr isPhoto="1"/>
        </p:nvPicPr>
        <p:blipFill rotWithShape="1">
          <a:blip r:embed="rId2">
            <a:lum/>
            <a:extLst>
              <a:ext uri="{28A0092B-C50C-407E-A947-70E740481C1C}">
                <a14:useLocalDpi xmlns:a14="http://schemas.microsoft.com/office/drawing/2010/main" val="0"/>
              </a:ext>
            </a:extLst>
          </a:blip>
          <a:srcRect l="4107" t="5566" r="4328" b="11021"/>
          <a:stretch/>
        </p:blipFill>
        <p:spPr>
          <a:xfrm>
            <a:off x="1225985" y="1617892"/>
            <a:ext cx="6692031" cy="4531229"/>
          </a:xfrm>
          <a:prstGeom prst="rect">
            <a:avLst/>
          </a:prstGeom>
          <a:noFill/>
          <a:ln>
            <a:noFill/>
          </a:ln>
        </p:spPr>
      </p:pic>
    </p:spTree>
    <p:extLst>
      <p:ext uri="{BB962C8B-B14F-4D97-AF65-F5344CB8AC3E}">
        <p14:creationId xmlns:p14="http://schemas.microsoft.com/office/powerpoint/2010/main" val="257928250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smtClean="0"/>
              <a:t>Figure 12.4 </a:t>
            </a:r>
            <a:r>
              <a:rPr lang="en-US" dirty="0" smtClean="0">
                <a:latin typeface="Consolas" panose="020B0609020204030204" pitchFamily="49" charset="0"/>
              </a:rPr>
              <a:t>Employee</a:t>
            </a:r>
            <a:r>
              <a:rPr lang="en-US" dirty="0" smtClean="0"/>
              <a:t> Abstract Base Class</a:t>
            </a:r>
            <a:endParaRPr lang="en-US" dirty="0"/>
          </a:p>
        </p:txBody>
      </p:sp>
      <p:pic>
        <p:nvPicPr>
          <p:cNvPr id="3" name="Picture 2" descr="Program code for employee abstract base class. Line 1: forward slash, forward slash, f i g period 12.4, colon, employee, period, c s. Line 2: forward slash, forward slash, employee abstract base class. Line 3: public abstract class employee. Line 4: left brace. Line 5, indented once: public string first name, left brace, get, semicolon, right brace. Line 6, indented once: public string last name, left brace, get, semicolon, right brace. Line 7, indented once: public string social security number, left brace, get, semicolon, right brace. Line 8: blank. Line 9, indented once: forward slash, forward slash, three-parameter constructor. Line 10, indented once: public employee, left parenthesis, string first name, comma, string last name, comma. Line 11, indented twice: string social security number, right parenthesis. Line 12, indented once: left brace. Line 13, indented twice: first name = first name, semicolon. Line 14, indented twice: last name = last name, semicolon. Line 15, indented twice: social security number = social security number, semicolon. Line 16, indented once: right brace. Line 17: blank. Line 18, indented once: forward slash, forward slash, return string representation of employee object, using properties. Line 19, indented twice: public override string to string, left parenthesis, right parenthesis, = right angle bracket, dollar sign, open quotes, left brace, first name, right brace, left brace, last name, right brace, back slash, n, close quotes, +. Line 20, indented once: dollar sign, open quotes, social security number, colon, left brace, social security number, right brace, close quotes, semicolon. Line 21: blank. Line 22, indented once: forward slash, forward slash, abstract method overridden by derived classes. Line 23, indented once: public abstract decimal earnings, left parenthesis, right parenthesis, semicolon, forward slash, forward slash, no implementation here. Line 24: right brac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8110" y="1553927"/>
            <a:ext cx="7147781" cy="4715719"/>
          </a:xfrm>
          <a:prstGeom prst="rect">
            <a:avLst/>
          </a:prstGeom>
        </p:spPr>
      </p:pic>
    </p:spTree>
    <p:extLst>
      <p:ext uri="{BB962C8B-B14F-4D97-AF65-F5344CB8AC3E}">
        <p14:creationId xmlns:p14="http://schemas.microsoft.com/office/powerpoint/2010/main" val="150749575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12.5.2</a:t>
            </a:r>
            <a:r>
              <a:rPr lang="en-US" dirty="0"/>
              <a:t> </a:t>
            </a:r>
            <a:r>
              <a:rPr lang="en-US" dirty="0" smtClean="0"/>
              <a:t>Creating </a:t>
            </a:r>
            <a:r>
              <a:rPr lang="en-US" dirty="0"/>
              <a:t>Concrete Derived Class SalariedEmployee</a:t>
            </a:r>
          </a:p>
        </p:txBody>
      </p:sp>
      <p:sp>
        <p:nvSpPr>
          <p:cNvPr id="4" name="Text Placeholder 3"/>
          <p:cNvSpPr>
            <a:spLocks noGrp="1"/>
          </p:cNvSpPr>
          <p:nvPr>
            <p:ph type="body" idx="1"/>
          </p:nvPr>
        </p:nvSpPr>
        <p:spPr/>
        <p:txBody>
          <a:bodyPr/>
          <a:lstStyle/>
          <a:p>
            <a:r>
              <a:rPr lang="en-US" altLang="en-US" sz="2400" dirty="0">
                <a:latin typeface="+mn-lt"/>
              </a:rPr>
              <a:t>The </a:t>
            </a:r>
            <a:r>
              <a:rPr lang="en-US" altLang="en-US" sz="2400" dirty="0">
                <a:latin typeface="Consolas" panose="020B0609020204030204" pitchFamily="49" charset="0"/>
              </a:rPr>
              <a:t>SalariedEmployee </a:t>
            </a:r>
            <a:r>
              <a:rPr lang="en-US" altLang="en-US" sz="2400" dirty="0">
                <a:latin typeface="+mn-lt"/>
              </a:rPr>
              <a:t>class’s declaration is shown in </a:t>
            </a:r>
            <a:r>
              <a:rPr lang="en-US" altLang="en-US" sz="2400" dirty="0" smtClean="0">
                <a:latin typeface="+mn-lt"/>
              </a:rPr>
              <a:t>Figure 12.5.</a:t>
            </a:r>
            <a:endParaRPr lang="en-US" altLang="en-US" sz="2400" dirty="0">
              <a:latin typeface="+mn-lt"/>
            </a:endParaRPr>
          </a:p>
        </p:txBody>
      </p:sp>
    </p:spTree>
    <p:extLst>
      <p:ext uri="{BB962C8B-B14F-4D97-AF65-F5344CB8AC3E}">
        <p14:creationId xmlns:p14="http://schemas.microsoft.com/office/powerpoint/2010/main" val="39543270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60684"/>
            <a:ext cx="8229600" cy="1066799"/>
          </a:xfrm>
        </p:spPr>
        <p:txBody>
          <a:bodyPr anchor="b"/>
          <a:lstStyle/>
          <a:p>
            <a:r>
              <a:rPr lang="en-US" dirty="0"/>
              <a:t>Figure 12.5 </a:t>
            </a:r>
            <a:r>
              <a:rPr lang="en-US" dirty="0">
                <a:latin typeface="Consolas" panose="020B0609020204030204" pitchFamily="49" charset="0"/>
              </a:rPr>
              <a:t>SalariedEmployee</a:t>
            </a:r>
            <a:r>
              <a:rPr lang="en-US" dirty="0"/>
              <a:t> Class </a:t>
            </a:r>
            <a:r>
              <a:rPr lang="en-US" dirty="0" smtClean="0"/>
              <a:t>that </a:t>
            </a:r>
            <a:r>
              <a:rPr lang="en-US" dirty="0"/>
              <a:t>Extends </a:t>
            </a:r>
            <a:r>
              <a:rPr lang="en-US" dirty="0" smtClean="0">
                <a:latin typeface="Consolas" panose="020B0609020204030204" pitchFamily="49" charset="0"/>
              </a:rPr>
              <a:t>Employee</a:t>
            </a:r>
            <a:r>
              <a:rPr lang="en-US" dirty="0" smtClean="0"/>
              <a:t> </a:t>
            </a:r>
            <a:r>
              <a:rPr lang="en-US" sz="2000" b="0" dirty="0" smtClean="0"/>
              <a:t>(1 of 3)</a:t>
            </a:r>
            <a:endParaRPr lang="en-US" sz="2000" b="0" dirty="0"/>
          </a:p>
        </p:txBody>
      </p:sp>
      <p:pic>
        <p:nvPicPr>
          <p:cNvPr id="6" name="Picture 5" descr="Program code for salaried employee class that extends employee. Line 1: forward slash, forward slash, f i g period 12.5, colon, salaried employee, period, c s. Line 2: forward slash, forward slash, salaried employee, class that extends employee. Line 3: using system, semicolon. Line 4: blank. Line 5: public class salaried employee, colon, employee. Line 6: left brace. Line 7, indented once: private decimal weekly salary, semicolon. Line 8: blank. Line 9, indented once: forward slash, forward slash, four-parameter constructor. Line 10, indented once: public salaried employee, left parenthesis, string first name, comma, string last name, comma. Line 11, indented twice: string social security number, comma, decimal weekly salary, right parenthesis. Line 12, indented twice: colon, base, left parenthesis, first name, comma, last name, comma, social security number, right parenthesis. Line 13, indented once: left brace. Line 14, indented twice: weekly salary = weekly salary, semicolon, forward slash, forward slash, validate salary. Line 15, indented once: right brace. Line 16: blank."/>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0808" y="1742896"/>
            <a:ext cx="7722382" cy="3292572"/>
          </a:xfrm>
          <a:prstGeom prst="rect">
            <a:avLst/>
          </a:prstGeom>
        </p:spPr>
      </p:pic>
    </p:spTree>
    <p:extLst>
      <p:ext uri="{BB962C8B-B14F-4D97-AF65-F5344CB8AC3E}">
        <p14:creationId xmlns:p14="http://schemas.microsoft.com/office/powerpoint/2010/main" val="343325028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60684"/>
            <a:ext cx="8229600" cy="1066799"/>
          </a:xfrm>
        </p:spPr>
        <p:txBody>
          <a:bodyPr anchor="b"/>
          <a:lstStyle/>
          <a:p>
            <a:r>
              <a:rPr lang="en-US" dirty="0"/>
              <a:t>Figure 12.5 </a:t>
            </a:r>
            <a:r>
              <a:rPr lang="en-US" dirty="0">
                <a:latin typeface="Consolas" panose="020B0609020204030204" pitchFamily="49" charset="0"/>
              </a:rPr>
              <a:t>SalariedEmployee</a:t>
            </a:r>
            <a:r>
              <a:rPr lang="en-US" dirty="0"/>
              <a:t> Class </a:t>
            </a:r>
            <a:r>
              <a:rPr lang="en-US" dirty="0" smtClean="0"/>
              <a:t>that </a:t>
            </a:r>
            <a:r>
              <a:rPr lang="en-US" dirty="0"/>
              <a:t>Extends </a:t>
            </a:r>
            <a:r>
              <a:rPr lang="en-US" dirty="0">
                <a:latin typeface="Consolas" panose="020B0609020204030204" pitchFamily="49" charset="0"/>
              </a:rPr>
              <a:t>Employee</a:t>
            </a:r>
            <a:r>
              <a:rPr lang="en-US" dirty="0"/>
              <a:t> </a:t>
            </a:r>
            <a:r>
              <a:rPr lang="en-US" sz="2000" b="0" dirty="0" smtClean="0"/>
              <a:t>(2 </a:t>
            </a:r>
            <a:r>
              <a:rPr lang="en-US" sz="2000" b="0" dirty="0"/>
              <a:t>of 3)</a:t>
            </a:r>
            <a:endParaRPr lang="en-US" dirty="0"/>
          </a:p>
        </p:txBody>
      </p:sp>
      <p:pic>
        <p:nvPicPr>
          <p:cNvPr id="5" name="Picture 4" descr="Program code for salaried employee class that extends employee. Line 17, indented once: forward slash, forward slash, property that gets and sets salaried employee’s salary. Line 18, indented once: public decimal weekly salary. Line 19, indented once: left brace. Line 20, indented twice: get. Line 21, indented twice: left brace. Line 22, indented 3 times: return weekly salary, semicolon. Line 23, indented twice: right brace. Line 24, indented twice: set. Line 25, indented twice: left brace. Line 26, indented 3 times: if, left parenthesis, value, left angle bracket, 0, right parenthesis, forward slash, forward slash, validation. Line 27, indented 3 times: left brace. Line 28, indented 4 times: throw new argument out of range exception, left parenthesis, name of, left parenthesis, value, right parenthesis, comma. Line 29, indented 5 times: value, comma, dollar sign, open quotes, left brace, name of, left parenthesis, weekly salary, right parenthesis, right brace, must be right angle bracket = 0, close quotes, right parenthesis, semicolon. Line 30, indented 3 times: right brace. Line 31: blank. Line 32, indented 3 times: weekly salary = value, semicolon. Line 33, indented twice: right brace. Line 34, indented once: right brac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6497" y="1688187"/>
            <a:ext cx="7371004" cy="4338018"/>
          </a:xfrm>
          <a:prstGeom prst="rect">
            <a:avLst/>
          </a:prstGeom>
        </p:spPr>
      </p:pic>
    </p:spTree>
    <p:extLst>
      <p:ext uri="{BB962C8B-B14F-4D97-AF65-F5344CB8AC3E}">
        <p14:creationId xmlns:p14="http://schemas.microsoft.com/office/powerpoint/2010/main" val="131843720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60684"/>
            <a:ext cx="8229600" cy="1066799"/>
          </a:xfrm>
        </p:spPr>
        <p:txBody>
          <a:bodyPr anchor="b"/>
          <a:lstStyle/>
          <a:p>
            <a:r>
              <a:rPr lang="en-US" dirty="0"/>
              <a:t>Figure 12.5 </a:t>
            </a:r>
            <a:r>
              <a:rPr lang="en-US" dirty="0">
                <a:latin typeface="Consolas" panose="020B0609020204030204" pitchFamily="49" charset="0"/>
              </a:rPr>
              <a:t>SalariedEmployee</a:t>
            </a:r>
            <a:r>
              <a:rPr lang="en-US" dirty="0"/>
              <a:t> Class </a:t>
            </a:r>
            <a:r>
              <a:rPr lang="en-US" dirty="0" smtClean="0"/>
              <a:t>that </a:t>
            </a:r>
            <a:r>
              <a:rPr lang="en-US" dirty="0"/>
              <a:t>Extends </a:t>
            </a:r>
            <a:r>
              <a:rPr lang="en-US" dirty="0">
                <a:latin typeface="Consolas" panose="020B0609020204030204" pitchFamily="49" charset="0"/>
              </a:rPr>
              <a:t>Employee</a:t>
            </a:r>
            <a:r>
              <a:rPr lang="en-US" dirty="0"/>
              <a:t> </a:t>
            </a:r>
            <a:r>
              <a:rPr lang="en-US" sz="2000" b="0" dirty="0" smtClean="0"/>
              <a:t>(3 </a:t>
            </a:r>
            <a:r>
              <a:rPr lang="en-US" sz="2000" b="0" dirty="0"/>
              <a:t>of 3)</a:t>
            </a:r>
            <a:endParaRPr lang="en-US" dirty="0"/>
          </a:p>
        </p:txBody>
      </p:sp>
      <p:pic>
        <p:nvPicPr>
          <p:cNvPr id="5" name="Picture 4" descr="Program code for salaried employee class that extends employee. Line 35: blank. Line 36, indented once: forward slash, forward slash, calculate earnings, semicolon, override abstract method earnings in employee. Line 37, indented once: public override decimal earnings, left parenthesis, right parenthesis, = right angle bracket, weekly salary, semicolon. Line 38: blank. Line 39, indented once: forward slash, forward slash, return string representation of salaried employee object. Line 40, indented once: public override string to string, left parenthesis, right parenthesis, = right angle bracket. Line 41, indented twice: dollar sign, open quotes, salaried employee, colon, left brace, base, period, to string, left parenthesis, right parenthesis, right brace, back slash, n, close quotes, +. Line 42, indented twice: dollar sign, open quotes, weekly salary, colon, left brace, weekly salary, colon, c, right brace, close quotes, semicolon. Line 43: right brac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2196" y="1708164"/>
            <a:ext cx="7799606" cy="2122193"/>
          </a:xfrm>
          <a:prstGeom prst="rect">
            <a:avLst/>
          </a:prstGeom>
        </p:spPr>
      </p:pic>
    </p:spTree>
    <p:extLst>
      <p:ext uri="{BB962C8B-B14F-4D97-AF65-F5344CB8AC3E}">
        <p14:creationId xmlns:p14="http://schemas.microsoft.com/office/powerpoint/2010/main" val="5821196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 </a:t>
            </a:r>
            <a:r>
              <a:rPr lang="en-US" sz="2000" b="0" dirty="0" smtClean="0"/>
              <a:t>(2 </a:t>
            </a:r>
            <a:r>
              <a:rPr lang="en-US" sz="2000" b="0" dirty="0"/>
              <a:t>of </a:t>
            </a:r>
            <a:r>
              <a:rPr lang="en-US" sz="2000" b="0" dirty="0" smtClean="0"/>
              <a:t>3)</a:t>
            </a:r>
            <a:endParaRPr lang="en-US" dirty="0"/>
          </a:p>
        </p:txBody>
      </p:sp>
      <p:sp>
        <p:nvSpPr>
          <p:cNvPr id="3" name="Text Placeholder 2"/>
          <p:cNvSpPr>
            <a:spLocks noGrp="1"/>
          </p:cNvSpPr>
          <p:nvPr>
            <p:ph type="body" idx="1"/>
          </p:nvPr>
        </p:nvSpPr>
        <p:spPr/>
        <p:txBody>
          <a:bodyPr/>
          <a:lstStyle/>
          <a:p>
            <a:pPr marL="486000" lvl="1" indent="0">
              <a:buNone/>
            </a:pPr>
            <a:r>
              <a:rPr lang="en-US" sz="2400" dirty="0" smtClean="0">
                <a:solidFill>
                  <a:schemeClr val="tx2"/>
                </a:solidFill>
                <a:latin typeface="+mn-lt"/>
              </a:rPr>
              <a:t>12.5.3</a:t>
            </a:r>
            <a:r>
              <a:rPr lang="en-US" sz="2400" dirty="0" smtClean="0">
                <a:latin typeface="+mn-lt"/>
              </a:rPr>
              <a:t> </a:t>
            </a:r>
            <a:r>
              <a:rPr lang="en-US" sz="2400" dirty="0">
                <a:latin typeface="+mn-lt"/>
              </a:rPr>
              <a:t>Creating Concrete Derived Class </a:t>
            </a:r>
            <a:r>
              <a:rPr lang="en-US" sz="2400" dirty="0">
                <a:latin typeface="Consolas" panose="020B0609020204030204" pitchFamily="49" charset="0"/>
              </a:rPr>
              <a:t>HourlyEmployee</a:t>
            </a:r>
          </a:p>
          <a:p>
            <a:pPr marL="486000" lvl="1" indent="0">
              <a:buNone/>
            </a:pPr>
            <a:r>
              <a:rPr lang="en-US" sz="2400" dirty="0" smtClean="0">
                <a:solidFill>
                  <a:schemeClr val="tx2"/>
                </a:solidFill>
                <a:latin typeface="+mn-lt"/>
              </a:rPr>
              <a:t>12.5.4</a:t>
            </a:r>
            <a:r>
              <a:rPr lang="en-US" sz="2400" dirty="0" smtClean="0">
                <a:latin typeface="+mn-lt"/>
              </a:rPr>
              <a:t> </a:t>
            </a:r>
            <a:r>
              <a:rPr lang="en-US" sz="2400" dirty="0">
                <a:latin typeface="+mn-lt"/>
              </a:rPr>
              <a:t>Creating Concrete Derived Class </a:t>
            </a:r>
            <a:r>
              <a:rPr lang="en-US" sz="2400" dirty="0" smtClean="0">
                <a:latin typeface="Consolas" panose="020B0609020204030204" pitchFamily="49" charset="0"/>
              </a:rPr>
              <a:t>CommissionEmployee</a:t>
            </a:r>
            <a:endParaRPr lang="en-US" sz="2400" dirty="0">
              <a:latin typeface="Consolas" panose="020B0609020204030204" pitchFamily="49" charset="0"/>
            </a:endParaRPr>
          </a:p>
          <a:p>
            <a:pPr marL="486000" lvl="1" indent="0">
              <a:buNone/>
            </a:pPr>
            <a:r>
              <a:rPr lang="en-US" sz="2400" dirty="0" smtClean="0">
                <a:solidFill>
                  <a:schemeClr val="tx2"/>
                </a:solidFill>
                <a:latin typeface="+mn-lt"/>
              </a:rPr>
              <a:t>12.5.5</a:t>
            </a:r>
            <a:r>
              <a:rPr lang="en-US" sz="2400" dirty="0" smtClean="0">
                <a:latin typeface="+mn-lt"/>
              </a:rPr>
              <a:t> </a:t>
            </a:r>
            <a:r>
              <a:rPr lang="en-US" sz="2400" dirty="0">
                <a:latin typeface="+mn-lt"/>
              </a:rPr>
              <a:t>Creating Indirect Concrete Derived Class </a:t>
            </a:r>
            <a:r>
              <a:rPr lang="en-US" sz="2400" dirty="0">
                <a:latin typeface="Consolas" panose="020B0609020204030204" pitchFamily="49" charset="0"/>
              </a:rPr>
              <a:t>BasePlusCommissionEmployee</a:t>
            </a:r>
          </a:p>
          <a:p>
            <a:pPr marL="486000" lvl="1" indent="0">
              <a:buNone/>
            </a:pPr>
            <a:r>
              <a:rPr lang="en-US" sz="2400" dirty="0" smtClean="0">
                <a:solidFill>
                  <a:schemeClr val="tx2"/>
                </a:solidFill>
                <a:latin typeface="+mn-lt"/>
              </a:rPr>
              <a:t>12.5.6</a:t>
            </a:r>
            <a:r>
              <a:rPr lang="en-US" sz="2400" dirty="0" smtClean="0">
                <a:latin typeface="+mn-lt"/>
              </a:rPr>
              <a:t> </a:t>
            </a:r>
            <a:r>
              <a:rPr lang="en-US" sz="2400" dirty="0">
                <a:latin typeface="+mn-lt"/>
              </a:rPr>
              <a:t>Polymorphic Processing, Operator </a:t>
            </a:r>
            <a:r>
              <a:rPr lang="en-US" sz="2400" dirty="0">
                <a:latin typeface="Consolas" panose="020B0609020204030204" pitchFamily="49" charset="0"/>
              </a:rPr>
              <a:t>is</a:t>
            </a:r>
            <a:r>
              <a:rPr lang="en-US" sz="2400" dirty="0">
                <a:latin typeface="+mn-lt"/>
              </a:rPr>
              <a:t> and </a:t>
            </a:r>
            <a:r>
              <a:rPr lang="en-US" sz="2400" dirty="0" smtClean="0">
                <a:latin typeface="+mn-lt"/>
              </a:rPr>
              <a:t>Downcasting</a:t>
            </a:r>
            <a:endParaRPr lang="en-US" sz="2400" dirty="0">
              <a:latin typeface="+mn-lt"/>
            </a:endParaRPr>
          </a:p>
          <a:p>
            <a:pPr marL="486000" lvl="1" indent="0">
              <a:buNone/>
            </a:pPr>
            <a:r>
              <a:rPr lang="en-US" sz="2400" dirty="0" smtClean="0">
                <a:solidFill>
                  <a:schemeClr val="tx2"/>
                </a:solidFill>
                <a:latin typeface="+mn-lt"/>
              </a:rPr>
              <a:t>12.5.7</a:t>
            </a:r>
            <a:r>
              <a:rPr lang="en-US" sz="2400" dirty="0" smtClean="0">
                <a:latin typeface="+mn-lt"/>
              </a:rPr>
              <a:t> </a:t>
            </a:r>
            <a:r>
              <a:rPr lang="en-US" sz="2400" dirty="0">
                <a:latin typeface="+mn-lt"/>
              </a:rPr>
              <a:t>Summary of the Allowed Assignments Between Base-Class and Derived-Class Variables</a:t>
            </a:r>
          </a:p>
          <a:p>
            <a:pPr>
              <a:buNone/>
            </a:pPr>
            <a:r>
              <a:rPr lang="en-US" sz="2400" b="1" dirty="0">
                <a:solidFill>
                  <a:schemeClr val="tx2"/>
                </a:solidFill>
                <a:latin typeface="+mn-lt"/>
              </a:rPr>
              <a:t>12.6</a:t>
            </a:r>
            <a:r>
              <a:rPr lang="en-US" sz="2400" b="1" dirty="0">
                <a:latin typeface="+mn-lt"/>
              </a:rPr>
              <a:t> </a:t>
            </a:r>
            <a:r>
              <a:rPr lang="en-US" sz="2400" dirty="0">
                <a:latin typeface="Consolas" panose="020B0609020204030204" pitchFamily="49" charset="0"/>
              </a:rPr>
              <a:t>sealed</a:t>
            </a:r>
            <a:r>
              <a:rPr lang="en-US" sz="2400" dirty="0">
                <a:latin typeface="+mn-lt"/>
              </a:rPr>
              <a:t> Methods and </a:t>
            </a:r>
            <a:r>
              <a:rPr lang="en-US" sz="2400" dirty="0" smtClean="0">
                <a:latin typeface="+mn-lt"/>
              </a:rPr>
              <a:t>Classes</a:t>
            </a:r>
            <a:endParaRPr lang="en-US" sz="2400" dirty="0">
              <a:latin typeface="+mn-lt"/>
            </a:endParaRPr>
          </a:p>
        </p:txBody>
      </p:sp>
    </p:spTree>
    <p:extLst>
      <p:ext uri="{BB962C8B-B14F-4D97-AF65-F5344CB8AC3E}">
        <p14:creationId xmlns:p14="http://schemas.microsoft.com/office/powerpoint/2010/main" val="284585790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12.5.3</a:t>
            </a:r>
            <a:r>
              <a:rPr lang="en-US" dirty="0"/>
              <a:t> </a:t>
            </a:r>
            <a:r>
              <a:rPr lang="en-US" dirty="0" smtClean="0"/>
              <a:t>Creating </a:t>
            </a:r>
            <a:r>
              <a:rPr lang="en-US" dirty="0"/>
              <a:t>Concrete Derived Class HourlyEmployee</a:t>
            </a:r>
          </a:p>
        </p:txBody>
      </p:sp>
      <p:sp>
        <p:nvSpPr>
          <p:cNvPr id="4" name="Text Placeholder 3"/>
          <p:cNvSpPr>
            <a:spLocks noGrp="1"/>
          </p:cNvSpPr>
          <p:nvPr>
            <p:ph type="body" idx="1"/>
          </p:nvPr>
        </p:nvSpPr>
        <p:spPr/>
        <p:txBody>
          <a:bodyPr/>
          <a:lstStyle/>
          <a:p>
            <a:r>
              <a:rPr lang="en-US" altLang="en-US" sz="2400" dirty="0">
                <a:latin typeface="+mn-lt"/>
              </a:rPr>
              <a:t>The </a:t>
            </a:r>
            <a:r>
              <a:rPr lang="en-US" altLang="en-US" sz="2400" dirty="0">
                <a:latin typeface="Consolas" panose="020B0609020204030204" pitchFamily="49" charset="0"/>
              </a:rPr>
              <a:t>HourlyEmployee</a:t>
            </a:r>
            <a:r>
              <a:rPr lang="en-US" altLang="en-US" sz="2400" dirty="0">
                <a:latin typeface="+mn-lt"/>
              </a:rPr>
              <a:t> class’s declaration is shown in </a:t>
            </a:r>
            <a:r>
              <a:rPr lang="en-US" altLang="en-US" sz="2400" dirty="0" smtClean="0">
                <a:latin typeface="+mn-lt"/>
              </a:rPr>
              <a:t>Figure 12.6.</a:t>
            </a:r>
            <a:endParaRPr lang="en-US" altLang="en-US" sz="2400" dirty="0">
              <a:latin typeface="+mn-lt"/>
            </a:endParaRPr>
          </a:p>
        </p:txBody>
      </p:sp>
    </p:spTree>
    <p:extLst>
      <p:ext uri="{BB962C8B-B14F-4D97-AF65-F5344CB8AC3E}">
        <p14:creationId xmlns:p14="http://schemas.microsoft.com/office/powerpoint/2010/main" val="326665862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260684"/>
            <a:ext cx="8229600" cy="1066799"/>
          </a:xfrm>
        </p:spPr>
        <p:txBody>
          <a:bodyPr anchor="b"/>
          <a:lstStyle/>
          <a:p>
            <a:r>
              <a:rPr lang="en-US" dirty="0" smtClean="0"/>
              <a:t>Figure </a:t>
            </a:r>
            <a:r>
              <a:rPr lang="en-US" dirty="0"/>
              <a:t>12.6 </a:t>
            </a:r>
            <a:r>
              <a:rPr lang="en-US" dirty="0" smtClean="0">
                <a:latin typeface="Consolas" panose="020B0609020204030204" pitchFamily="49" charset="0"/>
              </a:rPr>
              <a:t>HourlyEmployee</a:t>
            </a:r>
            <a:r>
              <a:rPr lang="en-US" dirty="0" smtClean="0"/>
              <a:t> Class </a:t>
            </a:r>
            <a:r>
              <a:rPr lang="en-US" dirty="0"/>
              <a:t>that </a:t>
            </a:r>
            <a:r>
              <a:rPr lang="en-US" dirty="0" smtClean="0"/>
              <a:t>Extends </a:t>
            </a:r>
            <a:r>
              <a:rPr lang="en-US" dirty="0" smtClean="0">
                <a:latin typeface="Consolas" panose="020B0609020204030204" pitchFamily="49" charset="0"/>
              </a:rPr>
              <a:t>Employee</a:t>
            </a:r>
            <a:r>
              <a:rPr lang="en-US" dirty="0" smtClean="0"/>
              <a:t> </a:t>
            </a:r>
            <a:r>
              <a:rPr lang="en-US" sz="2000" b="0" dirty="0" smtClean="0"/>
              <a:t>(1 of 4)</a:t>
            </a:r>
            <a:endParaRPr lang="en-US" sz="2000" b="0" dirty="0"/>
          </a:p>
        </p:txBody>
      </p:sp>
      <p:pic>
        <p:nvPicPr>
          <p:cNvPr id="7" name="Picture 6" descr="Program code for hourly employee class that extends employee. Line 1: forward slash, forward slash, f i g period 12.6, colon, hourly employee, period, c s. Line 2: forward slash, forward slash, hourly employee class that extends employee. Line 3: using system, semicolon. Line 4: blank. Line 5: public class hourly employee, colon, employee. Line 6: left brace. Line 7, indented once: private decimal wage, semicolon, forward slash, forward slash, wage per hour. Line 8, indented once: private decimal hours, semicolon, forward slash, forward slash, hours worked for the week. Line 9: blank. Line 10, indented once: forward slash, forward slash, five-parameter constructor. Line 11, indented once: public hourly employee, left parenthesis, string first name, comma, string last name, comma. Line 12, indented twice: string social security number, comma, decimal hourly wage, comma. Line 13, indented twice: decimal hours worked, right parenthesis. Line 14, indented twice: colon, base, left parenthesis, first name, comma, last name, comma, social security number, right parenthesis. Line 15, indented once: left brace. Line 16, indented twice: wage = hourly wage, semicolon, forward slash, forward slash, validate hourly wage. Line 17, indented twice: hours = hours worked, semicolon, forward slash, forward slash, validate hours worked. Line 18, indented once: right brace. Line 19: blank."/>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7890" y="1601670"/>
            <a:ext cx="6788220" cy="4686061"/>
          </a:xfrm>
          <a:prstGeom prst="rect">
            <a:avLst/>
          </a:prstGeom>
        </p:spPr>
      </p:pic>
    </p:spTree>
    <p:extLst>
      <p:ext uri="{BB962C8B-B14F-4D97-AF65-F5344CB8AC3E}">
        <p14:creationId xmlns:p14="http://schemas.microsoft.com/office/powerpoint/2010/main" val="21012791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60684"/>
            <a:ext cx="8229600" cy="1066799"/>
          </a:xfrm>
        </p:spPr>
        <p:txBody>
          <a:bodyPr anchor="b"/>
          <a:lstStyle/>
          <a:p>
            <a:r>
              <a:rPr lang="en-US" dirty="0"/>
              <a:t>Figure 12.6 </a:t>
            </a:r>
            <a:r>
              <a:rPr lang="en-US" dirty="0">
                <a:latin typeface="Consolas" panose="020B0609020204030204" pitchFamily="49" charset="0"/>
              </a:rPr>
              <a:t>HourlyEmployee</a:t>
            </a:r>
            <a:r>
              <a:rPr lang="en-US" dirty="0"/>
              <a:t> Class that Extends </a:t>
            </a:r>
            <a:r>
              <a:rPr lang="en-US" dirty="0">
                <a:latin typeface="Consolas" panose="020B0609020204030204" pitchFamily="49" charset="0"/>
              </a:rPr>
              <a:t>Employee</a:t>
            </a:r>
            <a:r>
              <a:rPr lang="en-US" dirty="0"/>
              <a:t> </a:t>
            </a:r>
            <a:r>
              <a:rPr lang="en-US" sz="2000" b="0" dirty="0" smtClean="0"/>
              <a:t>(2 </a:t>
            </a:r>
            <a:r>
              <a:rPr lang="en-US" sz="2000" b="0" dirty="0"/>
              <a:t>of </a:t>
            </a:r>
            <a:r>
              <a:rPr lang="en-US" sz="2000" b="0" dirty="0" smtClean="0"/>
              <a:t>4)</a:t>
            </a:r>
            <a:endParaRPr lang="en-US" dirty="0"/>
          </a:p>
        </p:txBody>
      </p:sp>
      <p:pic>
        <p:nvPicPr>
          <p:cNvPr id="5" name="Picture 4" descr="Program code for hourly employee class that extends employee. Line 20, indented once: forward slash, forward slash, property that gets and sets hourly employee’s wage. Line 21, indented once: public decimal wage. Line 22, indented once: left brace. Line 23, indented twice: get. Line 24, indented twice: left brace. Line 25, indented 3 times: return wage, semicolon. Line 26, indented twice: right brace. Line 27, indented twice: set. Line 28, indented twice: left brace. Line 29, indented 3 times: if, left parenthesis, value, left angle bracket, 0, right parenthesis, forward slash, forward slash, validation. Line 30, indented 3 times: left brace. Line 31, indented 4 times: throw new argument out of range exception, left parenthesis, name of, left parenthesis, value, right parenthesis, comma. Line 32, indented 5 times: value, comma, dollar sign, open quotes, left brace, name of, left parenthesis, wage, right parenthesis, right brace, must be, right angle bracket = 0, close quotes, right parenthesis, semicolon. Line 33, indented 3 times: right brace. Line 34: blank. Line 35, indented 3 times: wage = value, semicolon. Line 36, indented twice: right brace. Line 37, indented once: right brace. Line 38: blank."/>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8484" y="1598775"/>
            <a:ext cx="6667032" cy="4653499"/>
          </a:xfrm>
          <a:prstGeom prst="rect">
            <a:avLst/>
          </a:prstGeom>
        </p:spPr>
      </p:pic>
    </p:spTree>
    <p:extLst>
      <p:ext uri="{BB962C8B-B14F-4D97-AF65-F5344CB8AC3E}">
        <p14:creationId xmlns:p14="http://schemas.microsoft.com/office/powerpoint/2010/main" val="134077490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60684"/>
            <a:ext cx="8229600" cy="1066799"/>
          </a:xfrm>
        </p:spPr>
        <p:txBody>
          <a:bodyPr anchor="b"/>
          <a:lstStyle/>
          <a:p>
            <a:r>
              <a:rPr lang="en-US" dirty="0"/>
              <a:t>Figure 12.6 </a:t>
            </a:r>
            <a:r>
              <a:rPr lang="en-US" dirty="0">
                <a:latin typeface="Consolas" panose="020B0609020204030204" pitchFamily="49" charset="0"/>
              </a:rPr>
              <a:t>HourlyEmployee</a:t>
            </a:r>
            <a:r>
              <a:rPr lang="en-US" dirty="0"/>
              <a:t> Class that Extends </a:t>
            </a:r>
            <a:r>
              <a:rPr lang="en-US" dirty="0">
                <a:latin typeface="Consolas" panose="020B0609020204030204" pitchFamily="49" charset="0"/>
              </a:rPr>
              <a:t>Employee</a:t>
            </a:r>
            <a:r>
              <a:rPr lang="en-US" dirty="0"/>
              <a:t> </a:t>
            </a:r>
            <a:r>
              <a:rPr lang="en-US" sz="2000" b="0" dirty="0" smtClean="0"/>
              <a:t>(3 </a:t>
            </a:r>
            <a:r>
              <a:rPr lang="en-US" sz="2000" b="0" dirty="0"/>
              <a:t>of </a:t>
            </a:r>
            <a:r>
              <a:rPr lang="en-US" sz="2000" b="0" dirty="0" smtClean="0"/>
              <a:t>4)</a:t>
            </a:r>
            <a:endParaRPr lang="en-US" dirty="0"/>
          </a:p>
        </p:txBody>
      </p:sp>
      <p:pic>
        <p:nvPicPr>
          <p:cNvPr id="4" name="Picture 3" descr="Program code for hourly employee class that extends employee. Line 39, indented once: forward slash, forward slash, property that gets and sets hourly employee’s hours. Line 40, indented once: public decimal hours. Line 41, indented once: left brace. Line 42, indented twice: get. Line 43, indented twice: left brace. Line 44, indented 3 times: return hours, semicolon. Line 45, indented twice: right brace. Line 46, indented twice: set. Line 47, indented twice: left brace. Line 48, indented 3 times: if, left parenthesis, value, left angle bracket, 0, double pipe, value, right angle bracket, 168, right parenthesis, forward slash, forward slash, validation. Line 49, indented 3 times: left brace. Line 50, indented 4 times: throw new argument out of range exception, left parenthesis, name of, left parenthesis, value, right parenthesis, comma. Line 51, indented 5 times: value, comma, dollar sign, open quotes, left brace, name of, left parenthesis, hours, right parenthesis, right brace, must be, right angle bracket = 0 and left angle bracket = 168, close quotes, right parenthesis, semicolon. Line 52, indented 3 times: right brace. Line 53: blank. Line 54, indented 3 times: hours = value, semicolon. Line 55, indented twice: right brace. Line 56, indented once: right brace. Line 57: blank."/>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8567" y="1679014"/>
            <a:ext cx="7266866" cy="4419041"/>
          </a:xfrm>
          <a:prstGeom prst="rect">
            <a:avLst/>
          </a:prstGeom>
        </p:spPr>
      </p:pic>
    </p:spTree>
    <p:extLst>
      <p:ext uri="{BB962C8B-B14F-4D97-AF65-F5344CB8AC3E}">
        <p14:creationId xmlns:p14="http://schemas.microsoft.com/office/powerpoint/2010/main" val="31744102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60684"/>
            <a:ext cx="8229600" cy="1066799"/>
          </a:xfrm>
        </p:spPr>
        <p:txBody>
          <a:bodyPr anchor="b"/>
          <a:lstStyle/>
          <a:p>
            <a:r>
              <a:rPr lang="en-US" dirty="0"/>
              <a:t>Figure 12.6 </a:t>
            </a:r>
            <a:r>
              <a:rPr lang="en-US" dirty="0">
                <a:latin typeface="Consolas" panose="020B0609020204030204" pitchFamily="49" charset="0"/>
              </a:rPr>
              <a:t>HourlyEmployee</a:t>
            </a:r>
            <a:r>
              <a:rPr lang="en-US" dirty="0"/>
              <a:t> Class that Extends </a:t>
            </a:r>
            <a:r>
              <a:rPr lang="en-US" dirty="0">
                <a:latin typeface="Consolas" panose="020B0609020204030204" pitchFamily="49" charset="0"/>
              </a:rPr>
              <a:t>Employee</a:t>
            </a:r>
            <a:r>
              <a:rPr lang="en-US" dirty="0"/>
              <a:t> </a:t>
            </a:r>
            <a:r>
              <a:rPr lang="en-US" sz="2000" b="0" dirty="0" smtClean="0"/>
              <a:t>(4 </a:t>
            </a:r>
            <a:r>
              <a:rPr lang="en-US" sz="2000" b="0" dirty="0"/>
              <a:t>of 4)</a:t>
            </a:r>
            <a:endParaRPr lang="en-US" dirty="0"/>
          </a:p>
        </p:txBody>
      </p:sp>
      <p:pic>
        <p:nvPicPr>
          <p:cNvPr id="4" name="Picture 3" descr="Program code for hourly employee class that extends employee. Line 58, indented once: forward slash, forward slash, calculate earnings, semicolon, override employee’s abstract method earnings. Line 59, indented once: public override decimal earnings, left parenthesis, right parenthesis. Line 60: left brace. Line 61, indented twice: if, left parenthesis, hours, left angle bracket = 40, right parenthesis, forward slash, forward slash, no overtime. Line 62, indented twice: left brace. Line 63, indented 3 times: return wage, asterisk, hours, semicolon. Line 64, indented twice: right brace. Line 65, indented twice: else. Line 66, indented twice: left brace. Line 67, indented 3 times: return, left parenthesis, 40, asterisk, wage, right parenthesis, + left parenthesis, left parenthesis, hours dash 40, right parenthesis, asterisk, wage, asterisk, 1.5 m, right parenthesis, semicolon. Line 68, indented twice: right brace. Line 69, indented once: right brace. Line 70: blank. Line 71, indented once: forward slash, forward slash, return string representation of hourly employee object. Line 72, indented once: public override string to string, left parenthesis, right parenthesis, = right angle bracket. Line 73, indented twice: dollar sign, open quotes, hourly employee, colon, left brace, base, period, to string, left parenthesis, right parenthesis, right brace, back slash, n, close quotes, +. Line 74, indented twice: dollar sign, open quotes, hourly wage, colon, left brace, wage, colon, c, right brace, back slash, n hours worked, colon, left brace, hours, colon, f 2, right brace, close quotes, semicolon. Line 75: right brac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3151" y="1695197"/>
            <a:ext cx="7617699" cy="3821805"/>
          </a:xfrm>
          <a:prstGeom prst="rect">
            <a:avLst/>
          </a:prstGeom>
        </p:spPr>
      </p:pic>
    </p:spTree>
    <p:extLst>
      <p:ext uri="{BB962C8B-B14F-4D97-AF65-F5344CB8AC3E}">
        <p14:creationId xmlns:p14="http://schemas.microsoft.com/office/powerpoint/2010/main" val="86945564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12.5.4 Creating </a:t>
            </a:r>
            <a:r>
              <a:rPr lang="en-US" dirty="0"/>
              <a:t>Concrete Derived Class CommissionEmployee</a:t>
            </a:r>
          </a:p>
        </p:txBody>
      </p:sp>
      <p:sp>
        <p:nvSpPr>
          <p:cNvPr id="4" name="Text Placeholder 3"/>
          <p:cNvSpPr>
            <a:spLocks noGrp="1"/>
          </p:cNvSpPr>
          <p:nvPr>
            <p:ph type="body" idx="1"/>
          </p:nvPr>
        </p:nvSpPr>
        <p:spPr/>
        <p:txBody>
          <a:bodyPr/>
          <a:lstStyle/>
          <a:p>
            <a:r>
              <a:rPr lang="en-US" altLang="en-US" sz="2400" dirty="0">
                <a:latin typeface="+mn-lt"/>
              </a:rPr>
              <a:t>The </a:t>
            </a:r>
            <a:r>
              <a:rPr lang="en-US" altLang="en-US" sz="2400" dirty="0">
                <a:latin typeface="Consolas" panose="020B0609020204030204" pitchFamily="49" charset="0"/>
              </a:rPr>
              <a:t>CommissionEmployee</a:t>
            </a:r>
            <a:r>
              <a:rPr lang="en-US" altLang="en-US" sz="2400" dirty="0">
                <a:latin typeface="+mn-lt"/>
              </a:rPr>
              <a:t> class’s declaration is shown in </a:t>
            </a:r>
            <a:r>
              <a:rPr lang="en-US" altLang="en-US" sz="2400" dirty="0" smtClean="0">
                <a:latin typeface="+mn-lt"/>
              </a:rPr>
              <a:t>Figure 12.7.</a:t>
            </a:r>
            <a:endParaRPr lang="en-US" altLang="en-US" sz="2400" dirty="0">
              <a:latin typeface="+mn-lt"/>
            </a:endParaRPr>
          </a:p>
        </p:txBody>
      </p:sp>
    </p:spTree>
    <p:extLst>
      <p:ext uri="{BB962C8B-B14F-4D97-AF65-F5344CB8AC3E}">
        <p14:creationId xmlns:p14="http://schemas.microsoft.com/office/powerpoint/2010/main" val="119310865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57200" y="260684"/>
            <a:ext cx="8229600" cy="1066799"/>
          </a:xfrm>
        </p:spPr>
        <p:txBody>
          <a:bodyPr anchor="b"/>
          <a:lstStyle/>
          <a:p>
            <a:r>
              <a:rPr lang="en-US" dirty="0" smtClean="0"/>
              <a:t>Figure </a:t>
            </a:r>
            <a:r>
              <a:rPr lang="en-US" dirty="0"/>
              <a:t>12.7 </a:t>
            </a:r>
            <a:r>
              <a:rPr lang="en-US" dirty="0">
                <a:latin typeface="Consolas" panose="020B0609020204030204" pitchFamily="49" charset="0"/>
              </a:rPr>
              <a:t>CommissionEmployee</a:t>
            </a:r>
            <a:r>
              <a:rPr lang="en-US" dirty="0"/>
              <a:t> Class That Extends </a:t>
            </a:r>
            <a:r>
              <a:rPr lang="en-US" dirty="0">
                <a:latin typeface="Consolas" panose="020B0609020204030204" pitchFamily="49" charset="0"/>
              </a:rPr>
              <a:t>Employee</a:t>
            </a:r>
            <a:r>
              <a:rPr lang="en-US" dirty="0"/>
              <a:t> </a:t>
            </a:r>
            <a:r>
              <a:rPr lang="en-US" sz="2000" b="0" dirty="0" smtClean="0"/>
              <a:t>(1 </a:t>
            </a:r>
            <a:r>
              <a:rPr lang="en-US" sz="2000" b="0" dirty="0"/>
              <a:t>of </a:t>
            </a:r>
            <a:r>
              <a:rPr lang="en-US" sz="2000" b="0" dirty="0" smtClean="0"/>
              <a:t>4)</a:t>
            </a:r>
            <a:endParaRPr lang="en-US" sz="2000" b="0" dirty="0"/>
          </a:p>
        </p:txBody>
      </p:sp>
      <p:pic>
        <p:nvPicPr>
          <p:cNvPr id="4" name="Picture 3" descr="Program code for commission employee class that extends employee. Line 1: forward slash, forward slash, f i g period 12.7, colon, commission employee, period, c s. Line 2: forward slash, forward slash, commission employee class that extends employee. Line 3: using system, semicolon. Line 4: blank. Line 5: public class commission employee, colon, employee. Line 6: left brace. Line 7, indented once: private decimal gross sales, semicolon, forward slash, forward slash, gross weekly sales. Line 8, indented once: private decimal commission rate, semicolon, forward slash, forward slash, commission percentage. Line 9, indented once: blank. Line 10, indented once: forward slash, forward slash, five-parameter constructor. Line 11, indented once: public commission employee, left parenthesis, string first name, comma, string last name, comma. Line 12, indented twice: string social security number, comma, decimal gross sales, comma. Line 13, indented twice: decimal commission rate, right parenthesis. Line 14, indented twice: colon, base, left parenthesis, first name, comma, last name, comma, social security number, right parenthesis. Line 15, indented once: left brace. Line 16, indented twice: gross sales = gross sales, semicolon, forward slash, forward slash, validates gross sales. Line 17, indented twice: commission rate = commission rate, semicolon, forward slash, forward slash, validates commission rate. Line 18, indented once: right brace. Line 19: blank."/>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492" y="1637995"/>
            <a:ext cx="7633017" cy="4462561"/>
          </a:xfrm>
          <a:prstGeom prst="rect">
            <a:avLst/>
          </a:prstGeom>
        </p:spPr>
      </p:pic>
    </p:spTree>
    <p:extLst>
      <p:ext uri="{BB962C8B-B14F-4D97-AF65-F5344CB8AC3E}">
        <p14:creationId xmlns:p14="http://schemas.microsoft.com/office/powerpoint/2010/main" val="169211870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60684"/>
            <a:ext cx="8229600" cy="1066799"/>
          </a:xfrm>
        </p:spPr>
        <p:txBody>
          <a:bodyPr anchor="b"/>
          <a:lstStyle/>
          <a:p>
            <a:r>
              <a:rPr lang="en-US" dirty="0"/>
              <a:t>Figure 12.7 </a:t>
            </a:r>
            <a:r>
              <a:rPr lang="en-US" dirty="0">
                <a:latin typeface="Consolas" panose="020B0609020204030204" pitchFamily="49" charset="0"/>
              </a:rPr>
              <a:t>CommissionEmployee</a:t>
            </a:r>
            <a:r>
              <a:rPr lang="en-US" dirty="0"/>
              <a:t> Class That Extends </a:t>
            </a:r>
            <a:r>
              <a:rPr lang="en-US" dirty="0">
                <a:latin typeface="Consolas" panose="020B0609020204030204" pitchFamily="49" charset="0"/>
              </a:rPr>
              <a:t>Employee</a:t>
            </a:r>
            <a:r>
              <a:rPr lang="en-US" dirty="0"/>
              <a:t> </a:t>
            </a:r>
            <a:r>
              <a:rPr lang="en-US" sz="2000" b="0" dirty="0" smtClean="0"/>
              <a:t>(2 </a:t>
            </a:r>
            <a:r>
              <a:rPr lang="en-US" sz="2000" b="0" dirty="0"/>
              <a:t>of </a:t>
            </a:r>
            <a:r>
              <a:rPr lang="en-US" sz="2000" b="0" dirty="0" smtClean="0"/>
              <a:t>4)</a:t>
            </a:r>
            <a:endParaRPr lang="en-US" dirty="0"/>
          </a:p>
        </p:txBody>
      </p:sp>
      <p:pic>
        <p:nvPicPr>
          <p:cNvPr id="5" name="Picture 4" descr="Program code for commission employee class that extends employee. Line 20, indented once: forward slash, forward slash, property that gets and sets commission employee’s gross sales. Line 21, indented once: public decimal gross sales. Line 22, indented once: left brace. Line 23, indented twice: get. Line 24, indented twice: left brace. Line 25, indented 3 times: return gross sales, semicolon. Line 26, indented twice: right brace. Line 27, indented twice: set. Line 28, indented twice: left brace. Line 29, indented 3 times: if, left parenthesis, value, left angle bracket, 0, right parenthesis, forward slash, forward slash, validation. Line 30, indented 3 times: left brace. Line 31, indented 4 times: throw new argument out of range exception, left parenthesis, name of, left parenthesis, value, right parenthesis, comma. Line 32, indented 5 times: value, comma, dollar sign, open quotes, left brace, name of, left parenthesis, gross sales, right parenthesis, right brace, must be, right angle bracket = 0, close quotes, right parenthesis, semicolon. Line 33, indented 3 times: right brace. Line 34: blank. Line 35, indented 3 times: gross sales = value, semicolon. Line 36, indented twice: right brace. Line 37, indented once: right brace. Line 38: blank."/>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8964" y="1636415"/>
            <a:ext cx="7506073" cy="4527099"/>
          </a:xfrm>
          <a:prstGeom prst="rect">
            <a:avLst/>
          </a:prstGeom>
        </p:spPr>
      </p:pic>
    </p:spTree>
    <p:extLst>
      <p:ext uri="{BB962C8B-B14F-4D97-AF65-F5344CB8AC3E}">
        <p14:creationId xmlns:p14="http://schemas.microsoft.com/office/powerpoint/2010/main" val="379216234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60684"/>
            <a:ext cx="8229600" cy="1066799"/>
          </a:xfrm>
        </p:spPr>
        <p:txBody>
          <a:bodyPr anchor="b"/>
          <a:lstStyle/>
          <a:p>
            <a:r>
              <a:rPr lang="en-US" dirty="0"/>
              <a:t>Figure 12.7 </a:t>
            </a:r>
            <a:r>
              <a:rPr lang="en-US" dirty="0">
                <a:latin typeface="Consolas" panose="020B0609020204030204" pitchFamily="49" charset="0"/>
              </a:rPr>
              <a:t>CommissionEmployee</a:t>
            </a:r>
            <a:r>
              <a:rPr lang="en-US" dirty="0"/>
              <a:t> Class That Extends </a:t>
            </a:r>
            <a:r>
              <a:rPr lang="en-US" dirty="0">
                <a:latin typeface="Consolas" panose="020B0609020204030204" pitchFamily="49" charset="0"/>
              </a:rPr>
              <a:t>Employee</a:t>
            </a:r>
            <a:r>
              <a:rPr lang="en-US" dirty="0"/>
              <a:t> </a:t>
            </a:r>
            <a:r>
              <a:rPr lang="en-US" sz="2000" b="0" dirty="0" smtClean="0"/>
              <a:t>(3 </a:t>
            </a:r>
            <a:r>
              <a:rPr lang="en-US" sz="2000" b="0" dirty="0"/>
              <a:t>of </a:t>
            </a:r>
            <a:r>
              <a:rPr lang="en-US" sz="2000" b="0" dirty="0" smtClean="0"/>
              <a:t>4)</a:t>
            </a:r>
            <a:endParaRPr lang="en-US" dirty="0"/>
          </a:p>
        </p:txBody>
      </p:sp>
      <p:pic>
        <p:nvPicPr>
          <p:cNvPr id="4" name="Picture 3" descr="Program code for commission employee class that extends employee. Line 39, indented once: forward slash, forward slash, property that gets and sets commission employee’s commission rate. Line 40, indented once: public decimal commission rate. Line 41, indented once: left brace. Line 42, indented twice: get. Line 43, indented twice: left brace. Line 44, indented 3 times: return commission rate, semicolon. Line 45, indented twice: right brace. Line 46, indented twice: set. Line 47, indented twice: left brace. Line 48, indented 3 times: if, left parenthesis, value, left angle bracket = 0, double pipe, value, right angle bracket = 1, right parenthesis, forward slash, forward slash, validation. Line 49, indented 3 times: left brace. Line 50, indented 4 times: throw new argument out of range exception, left parenthesis, name of, left parenthesis, value, right parenthesis, comma. Line 51, indented 5 times: value, comma, dollar sign, open quotes, left brace, name of, left parenthesis, commission rate, right parenthesis, right brace, must be, right angle bracket, 0 and left angle bracket, 1, close quotes, right parenthesis, semicolon. Line 52, indented 3 times: right brace. Line 53: blank. Line 54, indented 3 times: commission rate = value, semicolon. Line 55, indented twice: right brace. Line 56, indented once: right brace. Line 57: blank."/>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6900" y="1700238"/>
            <a:ext cx="7630200" cy="4079957"/>
          </a:xfrm>
          <a:prstGeom prst="rect">
            <a:avLst/>
          </a:prstGeom>
        </p:spPr>
      </p:pic>
    </p:spTree>
    <p:extLst>
      <p:ext uri="{BB962C8B-B14F-4D97-AF65-F5344CB8AC3E}">
        <p14:creationId xmlns:p14="http://schemas.microsoft.com/office/powerpoint/2010/main" val="275883048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60684"/>
            <a:ext cx="8229600" cy="1066799"/>
          </a:xfrm>
        </p:spPr>
        <p:txBody>
          <a:bodyPr anchor="b"/>
          <a:lstStyle/>
          <a:p>
            <a:r>
              <a:rPr lang="en-US" dirty="0"/>
              <a:t>Figure 12.7 </a:t>
            </a:r>
            <a:r>
              <a:rPr lang="en-US" dirty="0">
                <a:latin typeface="Consolas" panose="020B0609020204030204" pitchFamily="49" charset="0"/>
              </a:rPr>
              <a:t>CommissionEmployee</a:t>
            </a:r>
            <a:r>
              <a:rPr lang="en-US" dirty="0"/>
              <a:t> Class That Extends </a:t>
            </a:r>
            <a:r>
              <a:rPr lang="en-US" dirty="0">
                <a:latin typeface="Consolas" panose="020B0609020204030204" pitchFamily="49" charset="0"/>
              </a:rPr>
              <a:t>Employee</a:t>
            </a:r>
            <a:r>
              <a:rPr lang="en-US" dirty="0"/>
              <a:t> </a:t>
            </a:r>
            <a:r>
              <a:rPr lang="en-US" sz="2000" b="0" dirty="0" smtClean="0"/>
              <a:t>(4 </a:t>
            </a:r>
            <a:r>
              <a:rPr lang="en-US" sz="2000" b="0" dirty="0"/>
              <a:t>of 4)</a:t>
            </a:r>
            <a:endParaRPr lang="en-US" dirty="0"/>
          </a:p>
        </p:txBody>
      </p:sp>
      <p:pic>
        <p:nvPicPr>
          <p:cNvPr id="4" name="Picture 3" descr="Program code for commission employee class that extends employee. Line 58, indented once: forward slash, forward slash, calculate earnings, semicolon, override abstract method earnings in employee. Line 59, indented once: public override decimal earnings, left parenthesis, right parenthesis, = right angle bracket, commission rate, asterisk, gross sales, semicolon. Line 60, indented once: blank. Line 61, indented once: forward slash, forward slash, return string representation of commission employee object. Line 62, indented once: public override string to string, left parenthesis, right parenthesis, = right angle bracket. Line 63, indented twice: dollar sign, open quotes, commission employee, colon, left brace, base, period, to string, left parenthesis, right parenthesis, right brace, back slash, n, close quotes, +. Line 64, indented twice: dollar sign, open quotes, gross sales, colon, left brace, gross sales, colon, c, right brace, back slash, n, close quotes, +. Line 65, indented twice: dollar sign, open quotes, commission rate, colon, left brace, commission rate, colon, f 2, right brace, close quotes, semicolon. Line 66: right brac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3811" y="1708811"/>
            <a:ext cx="7956378" cy="2142529"/>
          </a:xfrm>
          <a:prstGeom prst="rect">
            <a:avLst/>
          </a:prstGeom>
        </p:spPr>
      </p:pic>
    </p:spTree>
    <p:extLst>
      <p:ext uri="{BB962C8B-B14F-4D97-AF65-F5344CB8AC3E}">
        <p14:creationId xmlns:p14="http://schemas.microsoft.com/office/powerpoint/2010/main" val="7101740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 </a:t>
            </a:r>
            <a:r>
              <a:rPr lang="en-US" sz="2000" b="0" dirty="0" smtClean="0"/>
              <a:t>(3 </a:t>
            </a:r>
            <a:r>
              <a:rPr lang="en-US" sz="2000" b="0" dirty="0"/>
              <a:t>of 3)</a:t>
            </a:r>
            <a:endParaRPr lang="en-US" dirty="0"/>
          </a:p>
        </p:txBody>
      </p:sp>
      <p:sp>
        <p:nvSpPr>
          <p:cNvPr id="3" name="Text Placeholder 2"/>
          <p:cNvSpPr>
            <a:spLocks noGrp="1"/>
          </p:cNvSpPr>
          <p:nvPr>
            <p:ph type="body" idx="1"/>
          </p:nvPr>
        </p:nvSpPr>
        <p:spPr/>
        <p:txBody>
          <a:bodyPr/>
          <a:lstStyle/>
          <a:p>
            <a:pPr>
              <a:buNone/>
            </a:pPr>
            <a:r>
              <a:rPr lang="en-US" sz="2400" b="1" dirty="0">
                <a:solidFill>
                  <a:schemeClr val="tx2"/>
                </a:solidFill>
                <a:latin typeface="+mn-lt"/>
              </a:rPr>
              <a:t>12.7</a:t>
            </a:r>
            <a:r>
              <a:rPr lang="en-US" sz="2400" b="1" dirty="0">
                <a:latin typeface="+mn-lt"/>
              </a:rPr>
              <a:t> </a:t>
            </a:r>
            <a:r>
              <a:rPr lang="en-US" sz="2400" dirty="0">
                <a:latin typeface="+mn-lt"/>
              </a:rPr>
              <a:t>Case Study: Creating and Using Interfaces</a:t>
            </a:r>
          </a:p>
          <a:p>
            <a:pPr marL="486000" indent="0">
              <a:spcBef>
                <a:spcPts val="600"/>
              </a:spcBef>
              <a:buNone/>
            </a:pPr>
            <a:r>
              <a:rPr lang="en-US" sz="2400" dirty="0" smtClean="0">
                <a:solidFill>
                  <a:schemeClr val="tx2"/>
                </a:solidFill>
                <a:latin typeface="+mn-lt"/>
              </a:rPr>
              <a:t>12.7.1</a:t>
            </a:r>
            <a:r>
              <a:rPr lang="en-US" sz="2400" dirty="0" smtClean="0">
                <a:latin typeface="+mn-lt"/>
              </a:rPr>
              <a:t> </a:t>
            </a:r>
            <a:r>
              <a:rPr lang="en-US" sz="2400" dirty="0">
                <a:latin typeface="+mn-lt"/>
              </a:rPr>
              <a:t>Developing an </a:t>
            </a:r>
            <a:r>
              <a:rPr lang="en-US" sz="2400" dirty="0">
                <a:latin typeface="Consolas" panose="020B0609020204030204" pitchFamily="49" charset="0"/>
              </a:rPr>
              <a:t>IPayable</a:t>
            </a:r>
            <a:r>
              <a:rPr lang="en-US" sz="2400" dirty="0">
                <a:latin typeface="+mn-lt"/>
              </a:rPr>
              <a:t> Hierarchy</a:t>
            </a:r>
          </a:p>
          <a:p>
            <a:pPr marL="486000" indent="0">
              <a:spcBef>
                <a:spcPts val="600"/>
              </a:spcBef>
              <a:buNone/>
            </a:pPr>
            <a:r>
              <a:rPr lang="en-US" sz="2400" dirty="0" smtClean="0">
                <a:solidFill>
                  <a:schemeClr val="tx2"/>
                </a:solidFill>
                <a:latin typeface="+mn-lt"/>
              </a:rPr>
              <a:t>12.7.2</a:t>
            </a:r>
            <a:r>
              <a:rPr lang="en-US" sz="2400" dirty="0" smtClean="0">
                <a:latin typeface="+mn-lt"/>
              </a:rPr>
              <a:t> </a:t>
            </a:r>
            <a:r>
              <a:rPr lang="en-US" sz="2400" dirty="0">
                <a:latin typeface="+mn-lt"/>
              </a:rPr>
              <a:t>Declaring Interface </a:t>
            </a:r>
            <a:r>
              <a:rPr lang="en-US" sz="2400" dirty="0">
                <a:latin typeface="Consolas" panose="020B0609020204030204" pitchFamily="49" charset="0"/>
              </a:rPr>
              <a:t>IPayable</a:t>
            </a:r>
          </a:p>
          <a:p>
            <a:pPr marL="486000" indent="0">
              <a:spcBef>
                <a:spcPts val="600"/>
              </a:spcBef>
              <a:buNone/>
            </a:pPr>
            <a:r>
              <a:rPr lang="en-US" sz="2400" dirty="0" smtClean="0">
                <a:solidFill>
                  <a:schemeClr val="tx2"/>
                </a:solidFill>
                <a:latin typeface="+mn-lt"/>
              </a:rPr>
              <a:t>12.7.3</a:t>
            </a:r>
            <a:r>
              <a:rPr lang="en-US" sz="2400" dirty="0" smtClean="0">
                <a:latin typeface="+mn-lt"/>
              </a:rPr>
              <a:t> </a:t>
            </a:r>
            <a:r>
              <a:rPr lang="en-US" sz="2400" dirty="0">
                <a:latin typeface="+mn-lt"/>
              </a:rPr>
              <a:t>Creating Class </a:t>
            </a:r>
            <a:r>
              <a:rPr lang="en-US" sz="2400" dirty="0">
                <a:latin typeface="Consolas" panose="020B0609020204030204" pitchFamily="49" charset="0"/>
              </a:rPr>
              <a:t>Invoice</a:t>
            </a:r>
          </a:p>
          <a:p>
            <a:pPr marL="486000" indent="0">
              <a:spcBef>
                <a:spcPts val="600"/>
              </a:spcBef>
              <a:buNone/>
            </a:pPr>
            <a:r>
              <a:rPr lang="en-US" sz="2400" dirty="0" smtClean="0">
                <a:solidFill>
                  <a:schemeClr val="tx2"/>
                </a:solidFill>
                <a:latin typeface="+mn-lt"/>
              </a:rPr>
              <a:t>12.7.4</a:t>
            </a:r>
            <a:r>
              <a:rPr lang="en-US" sz="2400" dirty="0" smtClean="0">
                <a:latin typeface="+mn-lt"/>
              </a:rPr>
              <a:t> </a:t>
            </a:r>
            <a:r>
              <a:rPr lang="en-US" sz="2400" dirty="0">
                <a:latin typeface="+mn-lt"/>
              </a:rPr>
              <a:t>Modifying Class </a:t>
            </a:r>
            <a:r>
              <a:rPr lang="en-US" sz="2400" dirty="0">
                <a:latin typeface="Consolas" panose="020B0609020204030204" pitchFamily="49" charset="0"/>
              </a:rPr>
              <a:t>Employee</a:t>
            </a:r>
            <a:r>
              <a:rPr lang="en-US" sz="2400" dirty="0">
                <a:latin typeface="+mn-lt"/>
              </a:rPr>
              <a:t> to Implement </a:t>
            </a:r>
            <a:r>
              <a:rPr lang="en-US" sz="2400" dirty="0" smtClean="0">
                <a:latin typeface="+mn-lt"/>
              </a:rPr>
              <a:t>Interface </a:t>
            </a:r>
            <a:r>
              <a:rPr lang="en-US" sz="2400" dirty="0" smtClean="0">
                <a:latin typeface="Consolas" panose="020B0609020204030204" pitchFamily="49" charset="0"/>
              </a:rPr>
              <a:t>IPayable</a:t>
            </a:r>
            <a:endParaRPr lang="en-US" sz="2400" dirty="0">
              <a:latin typeface="Consolas" panose="020B0609020204030204" pitchFamily="49" charset="0"/>
            </a:endParaRPr>
          </a:p>
          <a:p>
            <a:pPr marL="486000" indent="0">
              <a:spcBef>
                <a:spcPts val="600"/>
              </a:spcBef>
              <a:buNone/>
            </a:pPr>
            <a:r>
              <a:rPr lang="en-US" sz="2400" dirty="0" smtClean="0">
                <a:solidFill>
                  <a:schemeClr val="tx2"/>
                </a:solidFill>
                <a:latin typeface="+mn-lt"/>
              </a:rPr>
              <a:t>12.7.5</a:t>
            </a:r>
            <a:r>
              <a:rPr lang="en-US" sz="2400" dirty="0" smtClean="0">
                <a:latin typeface="+mn-lt"/>
              </a:rPr>
              <a:t> </a:t>
            </a:r>
            <a:r>
              <a:rPr lang="en-US" sz="2400" dirty="0">
                <a:latin typeface="+mn-lt"/>
              </a:rPr>
              <a:t>Using Interface </a:t>
            </a:r>
            <a:r>
              <a:rPr lang="en-US" sz="2400" dirty="0">
                <a:latin typeface="Consolas" panose="020B0609020204030204" pitchFamily="49" charset="0"/>
              </a:rPr>
              <a:t>IPayable</a:t>
            </a:r>
            <a:r>
              <a:rPr lang="en-US" sz="2400" dirty="0">
                <a:latin typeface="+mn-lt"/>
              </a:rPr>
              <a:t> to Process </a:t>
            </a:r>
            <a:r>
              <a:rPr lang="en-US" sz="2400" dirty="0">
                <a:latin typeface="Consolas" panose="020B0609020204030204" pitchFamily="49" charset="0"/>
              </a:rPr>
              <a:t>Invoices</a:t>
            </a:r>
            <a:r>
              <a:rPr lang="en-US" sz="2400" dirty="0">
                <a:latin typeface="+mn-lt"/>
              </a:rPr>
              <a:t> </a:t>
            </a:r>
            <a:r>
              <a:rPr lang="en-US" sz="2400" dirty="0" smtClean="0">
                <a:latin typeface="+mn-lt"/>
              </a:rPr>
              <a:t>and </a:t>
            </a:r>
            <a:r>
              <a:rPr lang="en-US" sz="2400" dirty="0" smtClean="0">
                <a:latin typeface="Consolas" panose="020B0609020204030204" pitchFamily="49" charset="0"/>
              </a:rPr>
              <a:t>Employees</a:t>
            </a:r>
            <a:r>
              <a:rPr lang="en-US" sz="2400" dirty="0" smtClean="0">
                <a:latin typeface="+mn-lt"/>
              </a:rPr>
              <a:t> </a:t>
            </a:r>
            <a:r>
              <a:rPr lang="en-US" sz="2400" dirty="0">
                <a:latin typeface="+mn-lt"/>
              </a:rPr>
              <a:t>Polymorphically</a:t>
            </a:r>
          </a:p>
          <a:p>
            <a:pPr marL="486000" indent="0">
              <a:spcBef>
                <a:spcPts val="600"/>
              </a:spcBef>
              <a:buNone/>
            </a:pPr>
            <a:r>
              <a:rPr lang="en-US" sz="2400" dirty="0" smtClean="0">
                <a:solidFill>
                  <a:schemeClr val="tx2"/>
                </a:solidFill>
                <a:latin typeface="+mn-lt"/>
              </a:rPr>
              <a:t>12.7.6</a:t>
            </a:r>
            <a:r>
              <a:rPr lang="en-US" sz="2400" dirty="0" smtClean="0">
                <a:latin typeface="+mn-lt"/>
              </a:rPr>
              <a:t> </a:t>
            </a:r>
            <a:r>
              <a:rPr lang="en-US" sz="2400" dirty="0">
                <a:latin typeface="+mn-lt"/>
              </a:rPr>
              <a:t>Common Interfaces of the .</a:t>
            </a:r>
            <a:r>
              <a:rPr lang="en-US" sz="2400" dirty="0" smtClean="0">
                <a:latin typeface="+mn-lt"/>
              </a:rPr>
              <a:t>NET </a:t>
            </a:r>
            <a:r>
              <a:rPr lang="en-US" sz="2400" dirty="0">
                <a:latin typeface="+mn-lt"/>
              </a:rPr>
              <a:t>Framework Class Library</a:t>
            </a:r>
          </a:p>
          <a:p>
            <a:pPr>
              <a:buNone/>
            </a:pPr>
            <a:r>
              <a:rPr lang="en-US" sz="2400" b="1" dirty="0">
                <a:solidFill>
                  <a:schemeClr val="tx2"/>
                </a:solidFill>
                <a:latin typeface="+mn-lt"/>
              </a:rPr>
              <a:t>12.8</a:t>
            </a:r>
            <a:r>
              <a:rPr lang="en-US" sz="2400" b="1" dirty="0">
                <a:latin typeface="+mn-lt"/>
              </a:rPr>
              <a:t> </a:t>
            </a:r>
            <a:r>
              <a:rPr lang="en-US" sz="2400" dirty="0">
                <a:latin typeface="+mn-lt"/>
              </a:rPr>
              <a:t>Wrap-Up</a:t>
            </a:r>
          </a:p>
        </p:txBody>
      </p:sp>
    </p:spTree>
    <p:extLst>
      <p:ext uri="{BB962C8B-B14F-4D97-AF65-F5344CB8AC3E}">
        <p14:creationId xmlns:p14="http://schemas.microsoft.com/office/powerpoint/2010/main" val="2755168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12.5.5 Creating </a:t>
            </a:r>
            <a:r>
              <a:rPr lang="en-US" dirty="0"/>
              <a:t>Indirect Concrete Derived Class BasePlusCommissionEmployee</a:t>
            </a:r>
          </a:p>
        </p:txBody>
      </p:sp>
      <p:sp>
        <p:nvSpPr>
          <p:cNvPr id="5" name="Text Placeholder 4"/>
          <p:cNvSpPr>
            <a:spLocks noGrp="1"/>
          </p:cNvSpPr>
          <p:nvPr>
            <p:ph type="body" idx="1"/>
          </p:nvPr>
        </p:nvSpPr>
        <p:spPr>
          <a:xfrm>
            <a:off x="457199" y="1600200"/>
            <a:ext cx="8510337" cy="4525963"/>
          </a:xfrm>
        </p:spPr>
        <p:txBody>
          <a:bodyPr/>
          <a:lstStyle/>
          <a:p>
            <a:r>
              <a:rPr lang="en-US" altLang="en-US" sz="2400" dirty="0">
                <a:latin typeface="+mn-lt"/>
              </a:rPr>
              <a:t>Class </a:t>
            </a:r>
            <a:r>
              <a:rPr lang="en-US" altLang="en-US" sz="2400" dirty="0">
                <a:latin typeface="Consolas" panose="020B0609020204030204" pitchFamily="49" charset="0"/>
              </a:rPr>
              <a:t>BasePlusCommissionEmployee</a:t>
            </a:r>
            <a:r>
              <a:rPr lang="en-US" altLang="en-US" sz="2400" dirty="0">
                <a:latin typeface="+mn-lt"/>
              </a:rPr>
              <a:t> </a:t>
            </a:r>
            <a:r>
              <a:rPr lang="en-US" altLang="en-US" sz="2400" dirty="0" smtClean="0">
                <a:latin typeface="+mn-lt"/>
              </a:rPr>
              <a:t>(Figure 2.8) extends </a:t>
            </a:r>
            <a:r>
              <a:rPr lang="en-US" altLang="en-US" sz="2400" dirty="0">
                <a:latin typeface="+mn-lt"/>
              </a:rPr>
              <a:t>class </a:t>
            </a:r>
            <a:r>
              <a:rPr lang="en-US" altLang="en-US" sz="2400" dirty="0">
                <a:latin typeface="Consolas" panose="020B0609020204030204" pitchFamily="49" charset="0"/>
              </a:rPr>
              <a:t>Commission­Employee</a:t>
            </a:r>
            <a:r>
              <a:rPr lang="en-US" altLang="en-US" sz="2400" dirty="0">
                <a:latin typeface="+mn-lt"/>
              </a:rPr>
              <a:t> and therefore is an indirect derived class of class Employee</a:t>
            </a:r>
            <a:r>
              <a:rPr lang="en-US" altLang="en-US" sz="2400" dirty="0" smtClean="0">
                <a:latin typeface="+mn-lt"/>
              </a:rPr>
              <a:t>.</a:t>
            </a:r>
            <a:endParaRPr lang="en-US" altLang="en-US" sz="2400" dirty="0">
              <a:latin typeface="+mn-lt"/>
            </a:endParaRPr>
          </a:p>
        </p:txBody>
      </p:sp>
    </p:spTree>
    <p:extLst>
      <p:ext uri="{BB962C8B-B14F-4D97-AF65-F5344CB8AC3E}">
        <p14:creationId xmlns:p14="http://schemas.microsoft.com/office/powerpoint/2010/main" val="3791349028"/>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57199" y="260684"/>
            <a:ext cx="8542421" cy="1066799"/>
          </a:xfrm>
        </p:spPr>
        <p:txBody>
          <a:bodyPr anchor="b"/>
          <a:lstStyle/>
          <a:p>
            <a:r>
              <a:rPr lang="en-US" sz="3200" dirty="0" smtClean="0"/>
              <a:t>Figure </a:t>
            </a:r>
            <a:r>
              <a:rPr lang="en-US" sz="3200" dirty="0"/>
              <a:t>12.8 </a:t>
            </a:r>
            <a:r>
              <a:rPr lang="en-US" sz="3200" dirty="0">
                <a:latin typeface="Consolas" panose="020B0609020204030204" pitchFamily="49" charset="0"/>
              </a:rPr>
              <a:t>BasePlusCommissionEmployee</a:t>
            </a:r>
            <a:r>
              <a:rPr lang="en-US" sz="3200" dirty="0"/>
              <a:t> Class That Extends </a:t>
            </a:r>
            <a:r>
              <a:rPr lang="en-US" sz="3200" dirty="0" smtClean="0">
                <a:latin typeface="Consolas" panose="020B0609020204030204" pitchFamily="49" charset="0"/>
              </a:rPr>
              <a:t>CommissionEmployee</a:t>
            </a:r>
            <a:r>
              <a:rPr lang="en-US" sz="2800" dirty="0" smtClean="0"/>
              <a:t> </a:t>
            </a:r>
            <a:r>
              <a:rPr lang="en-US" sz="2000" b="0" dirty="0" smtClean="0"/>
              <a:t>(1 of 3)</a:t>
            </a:r>
            <a:endParaRPr lang="en-US" sz="2000" b="0" dirty="0"/>
          </a:p>
        </p:txBody>
      </p:sp>
      <p:pic>
        <p:nvPicPr>
          <p:cNvPr id="4" name="Picture 3" descr="Program code for base plus commission employee class that extends commission employee. Line 1: forward slash, forward slash, f i g period 12.8, colon, base plus commission employee, period, c s. Line 2: forward slash, forward slash, base plus commission employee class that extends commission employee. Line 3: using system, semicolon. Line 4: blank. Line 5: public class base plus commission employee, colon, commission employee. Line 6: left brace. Line 7, indented once: private decimal base salary, semicolon, forward slash, forward slash, base salary per week. Line 8: blank. Line 9, indented once: forward slash, forward slash, six-parameter constructor. Line 10, indented once: public base plus commission employee, left parenthesis, string first name, comma, string last name, comma. Line 11, indented twice: string social security number, comma, decimal gross sales, comma. Line 12, indented twice: decimal commission rate, comma, decimal base salary, right parenthesis. Line 13, indented twice: colon, base, left parenthesis, first name, comma, last name, comma, social security number, comma. Line 14, indented 3 times: gross sales, comma, commission rate, right parenthesis. Line 15, indented once: left brace. Line 16, indented twice: base salary = base salary, semicolon, forward slash, forward slash, validates base salary. Line 17, indented once: right brace. Line 18: blank."/>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3199" y="1765235"/>
            <a:ext cx="7877602" cy="3789646"/>
          </a:xfrm>
          <a:prstGeom prst="rect">
            <a:avLst/>
          </a:prstGeom>
        </p:spPr>
      </p:pic>
    </p:spTree>
    <p:extLst>
      <p:ext uri="{BB962C8B-B14F-4D97-AF65-F5344CB8AC3E}">
        <p14:creationId xmlns:p14="http://schemas.microsoft.com/office/powerpoint/2010/main" val="734701230"/>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60684"/>
            <a:ext cx="8558464" cy="1066799"/>
          </a:xfrm>
        </p:spPr>
        <p:txBody>
          <a:bodyPr anchor="b"/>
          <a:lstStyle/>
          <a:p>
            <a:r>
              <a:rPr lang="en-US" sz="3200" dirty="0"/>
              <a:t>Figure </a:t>
            </a:r>
            <a:r>
              <a:rPr lang="en-US" sz="3200" dirty="0" smtClean="0"/>
              <a:t>12.8 </a:t>
            </a:r>
            <a:r>
              <a:rPr lang="en-US" sz="3200" dirty="0" smtClean="0">
                <a:latin typeface="Consolas" panose="020B0609020204030204" pitchFamily="49" charset="0"/>
              </a:rPr>
              <a:t>BasePlusCommissionEmployee</a:t>
            </a:r>
            <a:r>
              <a:rPr lang="en-US" sz="3200" dirty="0" smtClean="0"/>
              <a:t> </a:t>
            </a:r>
            <a:r>
              <a:rPr lang="en-US" sz="3200" dirty="0"/>
              <a:t>Class That Extends </a:t>
            </a:r>
            <a:r>
              <a:rPr lang="en-US" sz="3200" dirty="0">
                <a:latin typeface="Consolas" panose="020B0609020204030204" pitchFamily="49" charset="0"/>
              </a:rPr>
              <a:t>CommissionEmployee</a:t>
            </a:r>
            <a:r>
              <a:rPr lang="en-US" sz="2800" dirty="0"/>
              <a:t> </a:t>
            </a:r>
            <a:r>
              <a:rPr lang="en-US" sz="2000" b="0" dirty="0" smtClean="0"/>
              <a:t>(2 </a:t>
            </a:r>
            <a:r>
              <a:rPr lang="en-US" sz="2000" b="0" dirty="0"/>
              <a:t>of 3)</a:t>
            </a:r>
          </a:p>
        </p:txBody>
      </p:sp>
      <p:pic>
        <p:nvPicPr>
          <p:cNvPr id="4" name="Picture 3" descr="Program code for base plus commission employee class that extends commission employee. Line 19, indented once: forward slash, forward slash, property that gets and sets. Line 20, indented once: forward slash, forward slash, base plus commission employee’s base salary. Line 21, indented once: public decimal base salary. Line 22, indented once: left brace. Line 23, indented twice: get. Line 24, indented twice: left brace. Line 25, indented 3 times: return base salary, semicolon. Line 26, indented twice: right brace. Line 27, indented twice: set. Line 28, indented twice: left brace. Line 29, indented 3 times: if, left parenthesis, value, left angle bracket, 0, right parenthesis, forward slash, forward slash, validation. Line 30, indented 3 times: left brace. Line 31, indented 4 times: throw new argument out of range exception, left parenthesis, name of, left parenthesis, value, right parenthesis, comma. Line 32, indented 5 times: value, comma, dollar sign, open quotes, left brace, name of, left parenthesis, base salary, right parenthesis, right brace, must be, right angle bracket = 0, close quotes, right parenthesis, semicolon. Line 33, indented 3 times: right brace. Line 34: blank. Line 35, indented 3 times: base salary = value, semicolon. Line 36, indented twice: right brace. Line 37, indented once: right brace. Line 38: blank."/>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0305" y="1617171"/>
            <a:ext cx="7083390" cy="4470664"/>
          </a:xfrm>
          <a:prstGeom prst="rect">
            <a:avLst/>
          </a:prstGeom>
        </p:spPr>
      </p:pic>
    </p:spTree>
    <p:extLst>
      <p:ext uri="{BB962C8B-B14F-4D97-AF65-F5344CB8AC3E}">
        <p14:creationId xmlns:p14="http://schemas.microsoft.com/office/powerpoint/2010/main" val="2832121951"/>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260684"/>
            <a:ext cx="8542421" cy="1066799"/>
          </a:xfrm>
        </p:spPr>
        <p:txBody>
          <a:bodyPr anchor="b"/>
          <a:lstStyle/>
          <a:p>
            <a:r>
              <a:rPr lang="en-US" sz="3200" dirty="0"/>
              <a:t>Figure 12.8 </a:t>
            </a:r>
            <a:r>
              <a:rPr lang="en-US" sz="3200" dirty="0">
                <a:latin typeface="Consolas" panose="020B0609020204030204" pitchFamily="49" charset="0"/>
              </a:rPr>
              <a:t>BasePlusCommissionEmployee</a:t>
            </a:r>
            <a:r>
              <a:rPr lang="en-US" sz="3200" dirty="0"/>
              <a:t> Class That Extends </a:t>
            </a:r>
            <a:r>
              <a:rPr lang="en-US" sz="3200" dirty="0">
                <a:latin typeface="Consolas" panose="020B0609020204030204" pitchFamily="49" charset="0"/>
              </a:rPr>
              <a:t>CommissionEmployee</a:t>
            </a:r>
            <a:r>
              <a:rPr lang="en-US" sz="2800" dirty="0"/>
              <a:t> </a:t>
            </a:r>
            <a:r>
              <a:rPr lang="en-US" sz="2000" b="0" dirty="0" smtClean="0"/>
              <a:t>(3 </a:t>
            </a:r>
            <a:r>
              <a:rPr lang="en-US" sz="2000" b="0" dirty="0"/>
              <a:t>of 3)</a:t>
            </a:r>
            <a:endParaRPr lang="en-US" sz="2000" dirty="0"/>
          </a:p>
        </p:txBody>
      </p:sp>
      <p:pic>
        <p:nvPicPr>
          <p:cNvPr id="4" name="Picture 3" descr="Program code for base plus commission employee class that extends commission employee. Line 39, indented once: forward slash, forward slash, calculate earnings. Line 40, indented once: public override decimal earnings, left parenthesis, right parenthesis, = right angle bracket, base salary + base, period, earnings, left parenthesis, right parenthesis, semicolon. Line 41: blank. Line 42, indented once: forward slash, forward slash, return string representation of base plus commission employee. Line 43, indented once: public override string to string, left parenthesis, right parenthesis, = right angle bracket. Line 44, indented twice: dollar sign, open quotes, base-salaried, left brace, base, period, to string, left parenthesis, right parenthesis, right brace, back slash, n base salary, colon, left brace, base salary, colon, c, right brace, close quotes, semicolon. Line 45: right brac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3811" y="1769754"/>
            <a:ext cx="7956378" cy="1696170"/>
          </a:xfrm>
          <a:prstGeom prst="rect">
            <a:avLst/>
          </a:prstGeom>
        </p:spPr>
      </p:pic>
    </p:spTree>
    <p:extLst>
      <p:ext uri="{BB962C8B-B14F-4D97-AF65-F5344CB8AC3E}">
        <p14:creationId xmlns:p14="http://schemas.microsoft.com/office/powerpoint/2010/main" val="2783834216"/>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12.5.6 Polymorphic </a:t>
            </a:r>
            <a:r>
              <a:rPr lang="en-US" dirty="0"/>
              <a:t>Processing, Operator is and </a:t>
            </a:r>
            <a:r>
              <a:rPr lang="en-US" dirty="0" smtClean="0"/>
              <a:t>Downcasting </a:t>
            </a:r>
            <a:r>
              <a:rPr lang="en-US" sz="2000" b="0" dirty="0" smtClean="0"/>
              <a:t>(1 of 2)</a:t>
            </a:r>
            <a:endParaRPr lang="en-US" sz="2000" b="0" dirty="0"/>
          </a:p>
        </p:txBody>
      </p:sp>
      <p:sp>
        <p:nvSpPr>
          <p:cNvPr id="5" name="Text Placeholder 4"/>
          <p:cNvSpPr>
            <a:spLocks noGrp="1"/>
          </p:cNvSpPr>
          <p:nvPr>
            <p:ph type="body" idx="1"/>
          </p:nvPr>
        </p:nvSpPr>
        <p:spPr/>
        <p:txBody>
          <a:bodyPr/>
          <a:lstStyle/>
          <a:p>
            <a:r>
              <a:rPr lang="en-US" altLang="en-US" sz="2400" dirty="0">
                <a:latin typeface="+mn-lt"/>
              </a:rPr>
              <a:t>The app in </a:t>
            </a:r>
            <a:r>
              <a:rPr lang="en-US" altLang="en-US" sz="2400" dirty="0" smtClean="0">
                <a:latin typeface="+mn-lt"/>
              </a:rPr>
              <a:t>Figure 12.9 tests </a:t>
            </a:r>
            <a:r>
              <a:rPr lang="en-US" altLang="en-US" sz="2400" dirty="0">
                <a:latin typeface="+mn-lt"/>
              </a:rPr>
              <a:t>our </a:t>
            </a:r>
            <a:r>
              <a:rPr lang="en-US" altLang="en-US" sz="2400" dirty="0">
                <a:latin typeface="Consolas" panose="020B0609020204030204" pitchFamily="49" charset="0"/>
              </a:rPr>
              <a:t>Employee</a:t>
            </a:r>
            <a:r>
              <a:rPr lang="en-US" altLang="en-US" sz="2400" dirty="0">
                <a:latin typeface="+mn-lt"/>
              </a:rPr>
              <a:t> hierarchy</a:t>
            </a:r>
            <a:r>
              <a:rPr lang="en-US" altLang="en-US" sz="2400" dirty="0" smtClean="0">
                <a:latin typeface="+mn-lt"/>
              </a:rPr>
              <a:t>.</a:t>
            </a:r>
            <a:endParaRPr lang="en-US" altLang="en-US" sz="2400" dirty="0">
              <a:latin typeface="+mn-lt"/>
            </a:endParaRPr>
          </a:p>
        </p:txBody>
      </p:sp>
    </p:spTree>
    <p:extLst>
      <p:ext uri="{BB962C8B-B14F-4D97-AF65-F5344CB8AC3E}">
        <p14:creationId xmlns:p14="http://schemas.microsoft.com/office/powerpoint/2010/main" val="2579467191"/>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57199" y="228600"/>
            <a:ext cx="8013900" cy="1066799"/>
          </a:xfrm>
        </p:spPr>
        <p:txBody>
          <a:bodyPr anchor="b"/>
          <a:lstStyle/>
          <a:p>
            <a:r>
              <a:rPr lang="en-US" dirty="0" smtClean="0"/>
              <a:t>Figure </a:t>
            </a:r>
            <a:r>
              <a:rPr lang="en-US" dirty="0"/>
              <a:t>12.9 </a:t>
            </a:r>
            <a:r>
              <a:rPr lang="en-US" dirty="0">
                <a:latin typeface="Consolas" panose="020B0609020204030204" pitchFamily="49" charset="0"/>
              </a:rPr>
              <a:t>Employee</a:t>
            </a:r>
            <a:r>
              <a:rPr lang="en-US" dirty="0"/>
              <a:t> Hierarchy Test App</a:t>
            </a:r>
            <a:r>
              <a:rPr lang="en-US" sz="3000" dirty="0"/>
              <a:t> </a:t>
            </a:r>
            <a:r>
              <a:rPr lang="en-US" sz="2000" b="0" dirty="0" smtClean="0"/>
              <a:t>(1 </a:t>
            </a:r>
            <a:r>
              <a:rPr lang="en-US" sz="2000" b="0" dirty="0"/>
              <a:t>of </a:t>
            </a:r>
            <a:r>
              <a:rPr lang="en-US" sz="2000" b="0" dirty="0" smtClean="0"/>
              <a:t>7)</a:t>
            </a:r>
            <a:endParaRPr lang="en-US" sz="2000" b="0" dirty="0"/>
          </a:p>
        </p:txBody>
      </p:sp>
      <p:pic>
        <p:nvPicPr>
          <p:cNvPr id="4" name="Picture 3" descr="Program code for employee hierarchy test a p p. Line 1: forward slash, forward slash, f i g period 12.9, colon, payroll system test, period, c s. Line 2: forward slash, forward slash, employee hierarchy test a p p, period. Line 3: using system, semicolon. Line 4: using system, period, collections, period, generic, semicolon. Line 5: blank. Line 6: class payroll system test. Line 7: left brace. Line 8, indented once: static void Main, left parenthesis, right parenthesis. Line 9, indented once: left brace. Line 10, indented twice: forward slash, forward slash, create derived-class objects. Line 11, indented twice: v a r salaried Employee = new salaried employee, left parenthesis, open quotes John, close quotes, comma, open quotes, Smith, close quotes, comma. Line 12, indented 3 times: open quotes, 1 1 1, dash, 1 1, dash, 1 1 1 1, close quotes, comma, 800.00 m, right parenthesis, semicolon. Line 13, indented twice: v a r hourly employee, = new Hourly employee, left parenthesis, open quotes Karen, close quotes, comma, open quotes, Price, close quotes, comma. Line 14, indented 3 times: open quotes, 2 2 2, dash, 2 2, dash, 2 2 2 2, comma, 16.75 m, comma, 40.0 m, right parenthesis, semicolon. Line 15, indented twice: v a r commission employee, = new commission employee, left parenthesis, open quotes, sue, close quotes, comma, open quotes, jones, close quotes, comma. Line 16, indented 3 times: open quotes, 3 3 3, dash, 3 3, dash, 3 3 3 3, comma, 10000.00 m, comma, .06 m, right parenthesis, semicolon. Line 17, indented twice: v a r base plus commission employee, =. Line 18, indented 3 times: new base plus commission employee, left parenthesis, open quotes, bob, close quotes, comma, open quotes, Lewis, close quotes, comma. Line 19, indented 3 times: open quotes, 4 4 4 dash 4 4 dash 4 4 4 4, close quotes, comma, 5000. 00 m, comma, .04 m, comma, 300.00 m, right parenthesis, semicolon."/>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2901" y="1629979"/>
            <a:ext cx="7798198" cy="4076332"/>
          </a:xfrm>
          <a:prstGeom prst="rect">
            <a:avLst/>
          </a:prstGeom>
        </p:spPr>
      </p:pic>
    </p:spTree>
    <p:extLst>
      <p:ext uri="{BB962C8B-B14F-4D97-AF65-F5344CB8AC3E}">
        <p14:creationId xmlns:p14="http://schemas.microsoft.com/office/powerpoint/2010/main" val="1782694922"/>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7937072" cy="1066799"/>
          </a:xfrm>
        </p:spPr>
        <p:txBody>
          <a:bodyPr anchor="b"/>
          <a:lstStyle/>
          <a:p>
            <a:r>
              <a:rPr lang="en-US" dirty="0"/>
              <a:t>Figure 12.9 </a:t>
            </a:r>
            <a:r>
              <a:rPr lang="en-US" dirty="0">
                <a:latin typeface="Consolas" panose="020B0609020204030204" pitchFamily="49" charset="0"/>
              </a:rPr>
              <a:t>Employee</a:t>
            </a:r>
            <a:r>
              <a:rPr lang="en-US" dirty="0"/>
              <a:t> Hierarchy Test App</a:t>
            </a:r>
            <a:r>
              <a:rPr lang="en-US" sz="3000" dirty="0"/>
              <a:t> </a:t>
            </a:r>
            <a:r>
              <a:rPr lang="en-US" sz="2000" b="0" dirty="0" smtClean="0"/>
              <a:t>(2 </a:t>
            </a:r>
            <a:r>
              <a:rPr lang="en-US" sz="2000" b="0" dirty="0"/>
              <a:t>of </a:t>
            </a:r>
            <a:r>
              <a:rPr lang="en-US" sz="2000" b="0" dirty="0" smtClean="0"/>
              <a:t>7)</a:t>
            </a:r>
            <a:endParaRPr lang="en-US" b="0" dirty="0"/>
          </a:p>
        </p:txBody>
      </p:sp>
      <p:pic>
        <p:nvPicPr>
          <p:cNvPr id="4" name="Picture 3" descr="Program code for employee hierarchy test a p p. Line 20: blank. Line 21, indented twice: console, period, write line, left parenthesis, open quotes, employees processed individually, colon, back slash, n, close quotes, right parenthesis, semicolon. Line 22: blank. Line 23, indented twice: console, period, write line, left parenthesis, dollar sign, open quotes, left brace, salaried employee, right brace, back slash, n earned, colon, close quotes +. Line 24, indented 3 times: dollar sign, open quotes, left brace, salaried employee, period, earnings, left parenthesis, right parenthesis, colon, c, right brace, back slash, n, close quotes, right parenthesis, semicolon. Line 25, indented twice: console, period, write line left parenthesis. Line 26, indented 3 times: dollar sign, open quotes, left brace, hourly employee, right brace, back slash, n earned colon, left brace, hourly employee, period, earnings, left parenthesis, right parenthesis, colon, c, right brace, back slash, n, close quotes, right parenthesis, semicolon. Line 27, indented twice: console, period, write line, left parenthesis, dollar sign, open quotes, left brace, commission employee, right brace, back slash, n earned, colon, close quotes, +. Line 28, indented 3 times: dollar sign, open quotes, left brace, commission employee, period, earnings, left parenthesis, right parenthesis, colon, c, right brace, back slash, n, close quotes, right parenthesis, semicolon. Line 29, indented twice: console, period, write line, left parenthesis, dollar sign, open quotes, left brace, base plus commission employee, right brace, back slash, n earned, colon, close quotes +. Line 30, indented 3 times: dollar sign, open quotes, left brace, base plus commission employee, period, earnings, left parenthesis, right parenthesis, colon, c, right brace, back slash, n, close quotes, right parenthesis, semicolon. Line 31: blank. Line 32, indented twice: forward slash, forward slash, create list, left angle bracket, employee, right angle bracket and initialize with employee objects. Line 33, indented twice: v a r employees = new list, left angle bracket, employee, right angle bracket, left parenthesis, right parenthesis, left brace, salaried employee, comma. Line 34, indented 3 times: hourly employee, comma, commission employee, comma, base plus commission employee, right brace, semicolon. Line 35: blank."/>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9729" y="1591254"/>
            <a:ext cx="7644543" cy="3496686"/>
          </a:xfrm>
          <a:prstGeom prst="rect">
            <a:avLst/>
          </a:prstGeom>
        </p:spPr>
      </p:pic>
    </p:spTree>
    <p:extLst>
      <p:ext uri="{BB962C8B-B14F-4D97-AF65-F5344CB8AC3E}">
        <p14:creationId xmlns:p14="http://schemas.microsoft.com/office/powerpoint/2010/main" val="50588196"/>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228600"/>
            <a:ext cx="7861759" cy="1066799"/>
          </a:xfrm>
        </p:spPr>
        <p:txBody>
          <a:bodyPr anchor="b"/>
          <a:lstStyle/>
          <a:p>
            <a:r>
              <a:rPr lang="en-US" dirty="0"/>
              <a:t>Figure 12.9 </a:t>
            </a:r>
            <a:r>
              <a:rPr lang="en-US" dirty="0">
                <a:latin typeface="Consolas" panose="020B0609020204030204" pitchFamily="49" charset="0"/>
              </a:rPr>
              <a:t>Employee</a:t>
            </a:r>
            <a:r>
              <a:rPr lang="en-US" dirty="0"/>
              <a:t> Hierarchy Test App</a:t>
            </a:r>
            <a:r>
              <a:rPr lang="en-US" sz="3000" dirty="0"/>
              <a:t> </a:t>
            </a:r>
            <a:r>
              <a:rPr lang="en-US" sz="2000" b="0" dirty="0" smtClean="0"/>
              <a:t>(3 </a:t>
            </a:r>
            <a:r>
              <a:rPr lang="en-US" sz="2000" b="0" dirty="0"/>
              <a:t>of </a:t>
            </a:r>
            <a:r>
              <a:rPr lang="en-US" sz="2000" b="0" dirty="0" smtClean="0"/>
              <a:t>7)</a:t>
            </a:r>
            <a:endParaRPr lang="en-US" b="0" dirty="0"/>
          </a:p>
        </p:txBody>
      </p:sp>
      <p:pic>
        <p:nvPicPr>
          <p:cNvPr id="5" name="Picture 4" descr="Program code for employee hierarchy test a p p. Line 36, indented twice: console, period, write line, left parenthesis, open quotes employees processed polymorphically, colon, back slash, n, close quotes, right parenthesis, semicolon. Line 37: blank. Line 38, indented twice: forward slash, forward slash, generically process each element in employees. Line 39, indented twice: for each, left parenthesis, v a r current employee, in employees, right parenthesis. Line 40, indented twice: left brace. Line 41, indented 3 times: console, period, write line, left parenthesis, current employee, right parenthesis, semicolon, forward slash, forward slash, invokes to string. Line 42: blank. Line 43, indented 3 times: forward slash, forward slash, determine whether element is a base plus commission employee. Line 44, indented 3 times: if, left parenthesis, current employee, is base plus commission employee, right parenthesis. Line 45, indented 3 times: left brace. Line 46, indented 4 times: forward slash, forward slash, downcast employee reference to. Line 47, indented 4 times: forward slash, forward slash, base plus commission employee, reference. Line 48, indented 4 times: v a r employee = left parenthesis, base plus commission employee, right parenthesis, current employee, semicolon. Line 49, indented 4 times: blank. Line 50, indented 4 times: employee, period, base salary, asterisk, = 1.10 m, semicolon. Line 51, indented 4 times: console, period, write line, left parenthesis, open quotes, new base salary with 10% increase is, colon, close quotes +. Line 52, indented 5 times: dollar sign, open quotes, left brace, employee, period, base salary, colon, c, right brace, close quotes, right parenthesis, semicolon. Line 53, indented 3 times: right brace. Line 54: blank. Line 55, indented 3 times: console, period, write line, left parenthesis, dollar sign, open quotes, earned, colon, left brace, current employee, period, earnings, left parenthesis, right parenthesis, colon, c, right brace, back slash, n, close quotes, right parenthesis, semicolon. Line 56, indented twice: right brac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5043" y="1582243"/>
            <a:ext cx="7493915" cy="4437885"/>
          </a:xfrm>
          <a:prstGeom prst="rect">
            <a:avLst/>
          </a:prstGeom>
        </p:spPr>
      </p:pic>
    </p:spTree>
    <p:extLst>
      <p:ext uri="{BB962C8B-B14F-4D97-AF65-F5344CB8AC3E}">
        <p14:creationId xmlns:p14="http://schemas.microsoft.com/office/powerpoint/2010/main" val="2428453309"/>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052890" cy="1066799"/>
          </a:xfrm>
        </p:spPr>
        <p:txBody>
          <a:bodyPr anchor="b"/>
          <a:lstStyle/>
          <a:p>
            <a:r>
              <a:rPr lang="en-US" dirty="0"/>
              <a:t>Figure 12.9 </a:t>
            </a:r>
            <a:r>
              <a:rPr lang="en-US" dirty="0">
                <a:latin typeface="Consolas" panose="020B0609020204030204" pitchFamily="49" charset="0"/>
              </a:rPr>
              <a:t>Employee</a:t>
            </a:r>
            <a:r>
              <a:rPr lang="en-US" dirty="0"/>
              <a:t> Hierarchy Test App</a:t>
            </a:r>
            <a:r>
              <a:rPr lang="en-US" sz="3000" dirty="0"/>
              <a:t> </a:t>
            </a:r>
            <a:r>
              <a:rPr lang="en-US" sz="2000" b="0" dirty="0" smtClean="0"/>
              <a:t>(4 </a:t>
            </a:r>
            <a:r>
              <a:rPr lang="en-US" sz="2000" b="0" dirty="0"/>
              <a:t>of </a:t>
            </a:r>
            <a:r>
              <a:rPr lang="en-US" sz="2000" b="0" dirty="0" smtClean="0"/>
              <a:t>7)</a:t>
            </a:r>
            <a:endParaRPr lang="en-US" b="0" dirty="0"/>
          </a:p>
        </p:txBody>
      </p:sp>
      <p:pic>
        <p:nvPicPr>
          <p:cNvPr id="4" name="Picture 3" descr="Program code for employee hierarchy test a p p. Line 57: blank. Line 58, indented twice: forward slash, forward slash, get type name of each object in employees. Line 59, indented twice: for, left parenthesis, i n t j = 0, semicolon, j, left angle bracket, employees, period, count, semicolon, j + +, right parenthesis. Line 60, indented twice: left brace. Line 61, indented 3 times: console, period, write line left parenthesis. Line 62, indented 4 times: dollar sign, open quotes, employee, left brace, j, right brace, is a, left brace, employees, open bracket, j, close bracket, period, get type, left parenthesis, right parenthesis, right brace, close quotes, right parenthesis, semicolon. Line 63, indented twice: right brace. Line 64, indented once: right brace. Line 65: right brac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3910" y="1693443"/>
            <a:ext cx="7876180" cy="1966788"/>
          </a:xfrm>
          <a:prstGeom prst="rect">
            <a:avLst/>
          </a:prstGeom>
        </p:spPr>
      </p:pic>
    </p:spTree>
    <p:extLst>
      <p:ext uri="{BB962C8B-B14F-4D97-AF65-F5344CB8AC3E}">
        <p14:creationId xmlns:p14="http://schemas.microsoft.com/office/powerpoint/2010/main" val="3909722512"/>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7772400" cy="1066799"/>
          </a:xfrm>
        </p:spPr>
        <p:txBody>
          <a:bodyPr anchor="b"/>
          <a:lstStyle/>
          <a:p>
            <a:r>
              <a:rPr lang="en-US" dirty="0"/>
              <a:t>Figure 12.9 </a:t>
            </a:r>
            <a:r>
              <a:rPr lang="en-US" dirty="0">
                <a:latin typeface="Consolas" panose="020B0609020204030204" pitchFamily="49" charset="0"/>
              </a:rPr>
              <a:t>Employee</a:t>
            </a:r>
            <a:r>
              <a:rPr lang="en-US" dirty="0"/>
              <a:t> Hierarchy Test App</a:t>
            </a:r>
            <a:r>
              <a:rPr lang="en-US" sz="3000" dirty="0"/>
              <a:t> </a:t>
            </a:r>
            <a:r>
              <a:rPr lang="en-US" sz="2000" b="0" dirty="0" smtClean="0"/>
              <a:t>(5 </a:t>
            </a:r>
            <a:r>
              <a:rPr lang="en-US" sz="2000" b="0" dirty="0"/>
              <a:t>of </a:t>
            </a:r>
            <a:r>
              <a:rPr lang="en-US" sz="2000" b="0" dirty="0" smtClean="0"/>
              <a:t>7)</a:t>
            </a:r>
            <a:endParaRPr lang="en-US" b="0" dirty="0"/>
          </a:p>
        </p:txBody>
      </p:sp>
      <p:pic>
        <p:nvPicPr>
          <p:cNvPr id="5" name="Picture 4" descr="The output of employee hierarchy test a p p. Line 1: employees processed individually, colon. Line 2: salaried employee, colon, John smith. Line 3: social security number, colon, 1 1 1, dash, 1 1, dash, 1 1 1 1. Line 4: weekly salary, colon, dollar sign800.00. Line 5: earned, colon, dollar sign800.00. Line 6: hourly employee, colon, Karen price. Line 7: social security number, colon, 2 2 2, dash, 2 2, dash, 2 2 2 2. Line 8: hourly wage, colon, dollar sign16.75. Line 9: hours worked, colon, 40.00. Line 10: earned, colon, dollar sign670.00. Line 11: commission employee, colon, sue Jones. Line 12: social security number, colon, 3 3 3, dash, 3 3, dash, 3 3 3 3. Line 13: gross sales, colon, dollar sign10,000.00. Line 14: commission rate, colon, 0.06. Line 15: earned, colon, dollar sign600.00. Line 16: base-salaried commission employee, colon, bob lewis. Line 17: social security number, colon, 4 4 4, dash, 4 4, dash, 4 4 4 4. Line 18: gross sales, colon, dollar sign5,000.00. Line 19: commission rate, colon, 0.04. Line 20: base salary, colon, dollar sign300.00. Line 21: earned, colon, dollar sign500.0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710" y="1531048"/>
            <a:ext cx="7010580" cy="4569135"/>
          </a:xfrm>
          <a:prstGeom prst="rect">
            <a:avLst/>
          </a:prstGeom>
        </p:spPr>
      </p:pic>
    </p:spTree>
    <p:extLst>
      <p:ext uri="{BB962C8B-B14F-4D97-AF65-F5344CB8AC3E}">
        <p14:creationId xmlns:p14="http://schemas.microsoft.com/office/powerpoint/2010/main" val="82314737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12.1 Introduction</a:t>
            </a:r>
            <a:endParaRPr lang="en-US" dirty="0"/>
          </a:p>
        </p:txBody>
      </p:sp>
      <p:sp>
        <p:nvSpPr>
          <p:cNvPr id="3" name="Text Placeholder 2"/>
          <p:cNvSpPr>
            <a:spLocks noGrp="1"/>
          </p:cNvSpPr>
          <p:nvPr>
            <p:ph type="body" idx="1"/>
          </p:nvPr>
        </p:nvSpPr>
        <p:spPr/>
        <p:txBody>
          <a:bodyPr/>
          <a:lstStyle/>
          <a:p>
            <a:r>
              <a:rPr lang="en-US" altLang="en-US" sz="2400" b="1" dirty="0">
                <a:latin typeface="+mn-lt"/>
              </a:rPr>
              <a:t>Polymorphism</a:t>
            </a:r>
            <a:r>
              <a:rPr lang="en-US" altLang="en-US" sz="2400" dirty="0">
                <a:latin typeface="+mn-lt"/>
              </a:rPr>
              <a:t> enables you to write apps that process objects that share the same base class in a class hierarchy as if they were all objects of the base class.</a:t>
            </a:r>
          </a:p>
          <a:p>
            <a:r>
              <a:rPr lang="en-US" altLang="en-US" sz="2400" dirty="0">
                <a:latin typeface="+mn-lt"/>
              </a:rPr>
              <a:t>Polymorphism promotes extensibility</a:t>
            </a:r>
            <a:r>
              <a:rPr lang="en-US" altLang="en-US" sz="2400" dirty="0" smtClean="0">
                <a:latin typeface="+mn-lt"/>
              </a:rPr>
              <a:t>.</a:t>
            </a:r>
            <a:endParaRPr lang="en-US" altLang="en-US" sz="2400" dirty="0">
              <a:latin typeface="+mn-lt"/>
            </a:endParaRPr>
          </a:p>
        </p:txBody>
      </p:sp>
    </p:spTree>
    <p:extLst>
      <p:ext uri="{BB962C8B-B14F-4D97-AF65-F5344CB8AC3E}">
        <p14:creationId xmlns:p14="http://schemas.microsoft.com/office/powerpoint/2010/main" val="424272331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7275095" cy="1066799"/>
          </a:xfrm>
        </p:spPr>
        <p:txBody>
          <a:bodyPr anchor="b"/>
          <a:lstStyle/>
          <a:p>
            <a:r>
              <a:rPr lang="en-US" dirty="0"/>
              <a:t>Figure 12.9 </a:t>
            </a:r>
            <a:r>
              <a:rPr lang="en-US" dirty="0">
                <a:latin typeface="Consolas" panose="020B0609020204030204" pitchFamily="49" charset="0"/>
              </a:rPr>
              <a:t>Employee</a:t>
            </a:r>
            <a:r>
              <a:rPr lang="en-US" dirty="0"/>
              <a:t> Hierarchy Test App</a:t>
            </a:r>
            <a:r>
              <a:rPr lang="en-US" sz="3000" dirty="0"/>
              <a:t> </a:t>
            </a:r>
            <a:r>
              <a:rPr lang="en-US" sz="2000" b="0" dirty="0" smtClean="0"/>
              <a:t>(6 </a:t>
            </a:r>
            <a:r>
              <a:rPr lang="en-US" sz="2000" b="0" dirty="0"/>
              <a:t>of </a:t>
            </a:r>
            <a:r>
              <a:rPr lang="en-US" sz="2000" b="0" dirty="0" smtClean="0"/>
              <a:t>7)</a:t>
            </a:r>
            <a:endParaRPr lang="en-US" b="0" dirty="0"/>
          </a:p>
        </p:txBody>
      </p:sp>
      <p:pic>
        <p:nvPicPr>
          <p:cNvPr id="4" name="Picture 3" descr="The output of employee hierarchy test a p p. Line 22: employees processed polymorphically, colon. Line 23: salaried employee, colon, John smith. Line 24: social security number, colon, 1 1 1, dash, 1 1, dash, 1 1 1 1. Line 25: weekly salary, colon, dollar sign800.00. Line 26: earned, colon, dollar sign800.00. Line 27: hourly employee, colon, Karen price. Line 28: social security number, colon, 2 2 2, dash 2 2, dash, 2 2 2 2. Line 29: hourly wage, colon, dollar sign16.75. Line 30: hours worked, colon, 40.00. Line 31: earned, colon, dollar sign670.00. Line 32: commission employee, colon, sue Jones. Line 33: social security number, colon, 3 3 3, dash, 3 3, dash, 3 3 3 3. Line 34: gross sales, colon, dollar sign10,000.00. Line 35: commission rate, colon, 0.06. Line 36: earned, colon, dollar sign600.00. Line 37: base-salaried commission employee, colon, bob Lewis. Line 38: social security number, colon, 4 4 4, dash, 4 4, dash, 4 4 4 4. Line 39: gross sales, colon, dollar sign5, comma, 000, period, 00. Line 40: commission rate, colon, 0.04. Line 41: base salary, colon, dollar sign300.00. Line 42: new base salary with 10% increase is, colon, dollar sign330.00. Line 43: earned, colon, dollar sign530.0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1657" y="1531779"/>
            <a:ext cx="7080686" cy="4337542"/>
          </a:xfrm>
          <a:prstGeom prst="rect">
            <a:avLst/>
          </a:prstGeom>
        </p:spPr>
      </p:pic>
    </p:spTree>
    <p:extLst>
      <p:ext uri="{BB962C8B-B14F-4D97-AF65-F5344CB8AC3E}">
        <p14:creationId xmlns:p14="http://schemas.microsoft.com/office/powerpoint/2010/main" val="2421723914"/>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064649" cy="1066799"/>
          </a:xfrm>
        </p:spPr>
        <p:txBody>
          <a:bodyPr anchor="b"/>
          <a:lstStyle/>
          <a:p>
            <a:r>
              <a:rPr lang="en-US" dirty="0"/>
              <a:t>Figure 12.9 </a:t>
            </a:r>
            <a:r>
              <a:rPr lang="en-US" dirty="0">
                <a:latin typeface="Consolas" panose="020B0609020204030204" pitchFamily="49" charset="0"/>
              </a:rPr>
              <a:t>Employee</a:t>
            </a:r>
            <a:r>
              <a:rPr lang="en-US" dirty="0"/>
              <a:t> Hierarchy Test App</a:t>
            </a:r>
            <a:r>
              <a:rPr lang="en-US" sz="3000" dirty="0"/>
              <a:t> </a:t>
            </a:r>
            <a:r>
              <a:rPr lang="en-US" sz="2000" b="0" dirty="0" smtClean="0"/>
              <a:t>(7 </a:t>
            </a:r>
            <a:r>
              <a:rPr lang="en-US" sz="2000" b="0" dirty="0"/>
              <a:t>of </a:t>
            </a:r>
            <a:r>
              <a:rPr lang="en-US" sz="2000" b="0" dirty="0" smtClean="0"/>
              <a:t>7)</a:t>
            </a:r>
            <a:endParaRPr lang="en-US" b="0" dirty="0"/>
          </a:p>
        </p:txBody>
      </p:sp>
      <p:pic>
        <p:nvPicPr>
          <p:cNvPr id="4" name="Picture 3" descr="The output of employee hierarchy test a p p. Line 44: employee 0 is a salaried employee. Line 45: employee 1 is a hourly employee. Line 46: employee 2 is a commission employee. Line 47: employee 3 is a base plus commission employe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1259" y="1703832"/>
            <a:ext cx="7821483" cy="1061098"/>
          </a:xfrm>
          <a:prstGeom prst="rect">
            <a:avLst/>
          </a:prstGeom>
        </p:spPr>
      </p:pic>
    </p:spTree>
    <p:extLst>
      <p:ext uri="{BB962C8B-B14F-4D97-AF65-F5344CB8AC3E}">
        <p14:creationId xmlns:p14="http://schemas.microsoft.com/office/powerpoint/2010/main" val="559914420"/>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Common Programming Error 12.3</a:t>
            </a:r>
          </a:p>
        </p:txBody>
      </p:sp>
      <p:sp>
        <p:nvSpPr>
          <p:cNvPr id="5" name="Text Placeholder 4"/>
          <p:cNvSpPr>
            <a:spLocks noGrp="1"/>
          </p:cNvSpPr>
          <p:nvPr>
            <p:ph type="body" idx="1"/>
          </p:nvPr>
        </p:nvSpPr>
        <p:spPr/>
        <p:txBody>
          <a:bodyPr/>
          <a:lstStyle/>
          <a:p>
            <a:pPr marL="0" indent="0">
              <a:buNone/>
            </a:pPr>
            <a:r>
              <a:rPr lang="en-US" sz="2400" dirty="0">
                <a:latin typeface="+mn-lt"/>
              </a:rPr>
              <a:t>Assigning a base-class variable to a derived-class variable (without an explicit downcast</a:t>
            </a:r>
            <a:r>
              <a:rPr lang="en-US" sz="2400" dirty="0" smtClean="0">
                <a:latin typeface="+mn-lt"/>
              </a:rPr>
              <a:t>) is </a:t>
            </a:r>
            <a:r>
              <a:rPr lang="en-US" sz="2400" dirty="0">
                <a:latin typeface="+mn-lt"/>
              </a:rPr>
              <a:t>a compilation error.</a:t>
            </a:r>
          </a:p>
        </p:txBody>
      </p:sp>
    </p:spTree>
    <p:extLst>
      <p:ext uri="{BB962C8B-B14F-4D97-AF65-F5344CB8AC3E}">
        <p14:creationId xmlns:p14="http://schemas.microsoft.com/office/powerpoint/2010/main" val="1706523281"/>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Software Engineering Observation 12.5</a:t>
            </a:r>
          </a:p>
        </p:txBody>
      </p:sp>
      <p:sp>
        <p:nvSpPr>
          <p:cNvPr id="3" name="Text Placeholder 2"/>
          <p:cNvSpPr>
            <a:spLocks noGrp="1"/>
          </p:cNvSpPr>
          <p:nvPr>
            <p:ph type="body" idx="1"/>
          </p:nvPr>
        </p:nvSpPr>
        <p:spPr/>
        <p:txBody>
          <a:bodyPr/>
          <a:lstStyle/>
          <a:p>
            <a:pPr marL="0" indent="0">
              <a:buNone/>
            </a:pPr>
            <a:r>
              <a:rPr lang="en-US" sz="2400" dirty="0">
                <a:latin typeface="+mn-lt"/>
              </a:rPr>
              <a:t>If at execution time the reference to a derived-class object has been assigned to a variable of one of its direct or indirect base classes, it’s acceptable to cast the reference stored in that baseclass variable back to a reference of the derived-class type. Before performing such a cast, use the </a:t>
            </a:r>
            <a:r>
              <a:rPr lang="en-US" sz="2400" b="1" dirty="0">
                <a:latin typeface="Consolas" panose="020B0609020204030204" pitchFamily="49" charset="0"/>
              </a:rPr>
              <a:t>is</a:t>
            </a:r>
            <a:r>
              <a:rPr lang="en-US" sz="2400" dirty="0">
                <a:latin typeface="+mn-lt"/>
              </a:rPr>
              <a:t> operator to ensure that the object is indeed an object of an appropriate derived-class type</a:t>
            </a:r>
            <a:r>
              <a:rPr lang="en-US" sz="2400" dirty="0" smtClean="0">
                <a:latin typeface="+mn-lt"/>
              </a:rPr>
              <a:t>.</a:t>
            </a:r>
            <a:endParaRPr lang="en-US" sz="2400" dirty="0">
              <a:latin typeface="+mn-lt"/>
            </a:endParaRPr>
          </a:p>
        </p:txBody>
      </p:sp>
    </p:spTree>
    <p:extLst>
      <p:ext uri="{BB962C8B-B14F-4D97-AF65-F5344CB8AC3E}">
        <p14:creationId xmlns:p14="http://schemas.microsoft.com/office/powerpoint/2010/main" val="3760725838"/>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anose="02020603050405020304" pitchFamily="18" charset="0"/>
                <a:cs typeface="Times New Roman" panose="02020603050405020304" pitchFamily="18" charset="0"/>
              </a:rPr>
              <a:t>12.5.6 Polymorphic </a:t>
            </a:r>
            <a:r>
              <a:rPr lang="en-US" dirty="0">
                <a:latin typeface="Times New Roman" panose="02020603050405020304" pitchFamily="18" charset="0"/>
                <a:cs typeface="Times New Roman" panose="02020603050405020304" pitchFamily="18" charset="0"/>
              </a:rPr>
              <a:t>Processing, Operator is and </a:t>
            </a:r>
            <a:r>
              <a:rPr lang="en-US" dirty="0" smtClean="0">
                <a:latin typeface="Times New Roman" panose="02020603050405020304" pitchFamily="18" charset="0"/>
                <a:cs typeface="Times New Roman" panose="02020603050405020304" pitchFamily="18" charset="0"/>
              </a:rPr>
              <a:t>Downcasting </a:t>
            </a:r>
            <a:r>
              <a:rPr lang="en-US" sz="2000" b="0" dirty="0" smtClean="0"/>
              <a:t>(2 </a:t>
            </a:r>
            <a:r>
              <a:rPr lang="en-US" sz="2000" b="0" dirty="0"/>
              <a:t>of 2)</a:t>
            </a:r>
            <a:endParaRPr lang="en-US" sz="2000" dirty="0">
              <a:latin typeface="Times New Roman" panose="02020603050405020304" pitchFamily="18" charset="0"/>
              <a:cs typeface="Times New Roman" panose="02020603050405020304" pitchFamily="18" charset="0"/>
            </a:endParaRPr>
          </a:p>
        </p:txBody>
      </p:sp>
      <p:sp>
        <p:nvSpPr>
          <p:cNvPr id="3" name="Text Placeholder 2"/>
          <p:cNvSpPr>
            <a:spLocks noGrp="1"/>
          </p:cNvSpPr>
          <p:nvPr>
            <p:ph type="body" idx="1"/>
          </p:nvPr>
        </p:nvSpPr>
        <p:spPr>
          <a:xfrm>
            <a:off x="457200" y="1600200"/>
            <a:ext cx="8229600" cy="4709160"/>
          </a:xfrm>
        </p:spPr>
        <p:txBody>
          <a:bodyPr/>
          <a:lstStyle/>
          <a:p>
            <a:r>
              <a:rPr lang="en-US" altLang="en-US" sz="2400" dirty="0">
                <a:latin typeface="+mn-lt"/>
              </a:rPr>
              <a:t>You can avoid a potential </a:t>
            </a:r>
            <a:r>
              <a:rPr lang="en-US" altLang="en-US" sz="2400" dirty="0">
                <a:latin typeface="Consolas" panose="020B0609020204030204" pitchFamily="49" charset="0"/>
              </a:rPr>
              <a:t>InvalidCastException</a:t>
            </a:r>
            <a:r>
              <a:rPr lang="en-US" altLang="en-US" sz="2400" dirty="0">
                <a:latin typeface="+mn-lt"/>
              </a:rPr>
              <a:t> by using the as operator to perform a downcast rather than a cast operator.</a:t>
            </a:r>
          </a:p>
          <a:p>
            <a:pPr lvl="1"/>
            <a:r>
              <a:rPr lang="en-US" altLang="en-US" sz="2400" dirty="0">
                <a:latin typeface="+mn-lt"/>
              </a:rPr>
              <a:t>If the downcast is invalid, the expression will be null instead of throwing an exception.</a:t>
            </a:r>
          </a:p>
          <a:p>
            <a:r>
              <a:rPr lang="en-US" altLang="en-US" sz="2400" dirty="0">
                <a:latin typeface="+mn-lt"/>
              </a:rPr>
              <a:t>Method </a:t>
            </a:r>
            <a:r>
              <a:rPr lang="en-US" altLang="en-US" sz="2400" dirty="0">
                <a:latin typeface="Consolas" panose="020B0609020204030204" pitchFamily="49" charset="0"/>
              </a:rPr>
              <a:t>GetType</a:t>
            </a:r>
            <a:r>
              <a:rPr lang="en-US" altLang="en-US" sz="2400" dirty="0">
                <a:latin typeface="+mn-lt"/>
              </a:rPr>
              <a:t> returns an object of class </a:t>
            </a:r>
            <a:r>
              <a:rPr lang="en-US" altLang="en-US" sz="2400" dirty="0" smtClean="0">
                <a:latin typeface="Consolas" panose="020B0609020204030204" pitchFamily="49" charset="0"/>
              </a:rPr>
              <a:t>Type </a:t>
            </a:r>
            <a:r>
              <a:rPr lang="en-US" altLang="en-US" sz="2400" dirty="0" smtClean="0">
                <a:latin typeface="+mn-lt"/>
              </a:rPr>
              <a:t>(</a:t>
            </a:r>
            <a:r>
              <a:rPr lang="en-US" altLang="en-US" sz="2400" dirty="0">
                <a:latin typeface="+mn-lt"/>
              </a:rPr>
              <a:t>of namespace </a:t>
            </a:r>
            <a:r>
              <a:rPr lang="en-US" altLang="en-US" sz="2400" dirty="0">
                <a:latin typeface="Consolas" panose="020B0609020204030204" pitchFamily="49" charset="0"/>
              </a:rPr>
              <a:t>System</a:t>
            </a:r>
            <a:r>
              <a:rPr lang="en-US" altLang="en-US" sz="2400" dirty="0">
                <a:latin typeface="+mn-lt"/>
              </a:rPr>
              <a:t>), which contains information about the object’s type, including its class name, the names of its methods, and the name of its base class.</a:t>
            </a:r>
          </a:p>
          <a:p>
            <a:r>
              <a:rPr lang="en-US" altLang="en-US" sz="2400" dirty="0">
                <a:latin typeface="+mn-lt"/>
              </a:rPr>
              <a:t>The </a:t>
            </a:r>
            <a:r>
              <a:rPr lang="en-US" altLang="en-US" sz="2400" dirty="0">
                <a:latin typeface="Consolas" panose="020B0609020204030204" pitchFamily="49" charset="0"/>
              </a:rPr>
              <a:t>Type</a:t>
            </a:r>
            <a:r>
              <a:rPr lang="en-US" altLang="en-US" sz="2400" dirty="0">
                <a:latin typeface="+mn-lt"/>
              </a:rPr>
              <a:t> class’s </a:t>
            </a:r>
            <a:r>
              <a:rPr lang="en-US" altLang="en-US" sz="2400" dirty="0">
                <a:latin typeface="Consolas" panose="020B0609020204030204" pitchFamily="49" charset="0"/>
              </a:rPr>
              <a:t>ToString</a:t>
            </a:r>
            <a:r>
              <a:rPr lang="en-US" altLang="en-US" sz="2400" dirty="0">
                <a:latin typeface="+mn-lt"/>
              </a:rPr>
              <a:t> method returns the class name</a:t>
            </a:r>
            <a:r>
              <a:rPr lang="en-US" altLang="en-US" sz="2400" dirty="0" smtClean="0">
                <a:latin typeface="+mn-lt"/>
              </a:rPr>
              <a:t>.</a:t>
            </a:r>
            <a:endParaRPr lang="en-US" altLang="en-US" sz="2400" dirty="0">
              <a:latin typeface="+mn-lt"/>
            </a:endParaRPr>
          </a:p>
        </p:txBody>
      </p:sp>
    </p:spTree>
    <p:extLst>
      <p:ext uri="{BB962C8B-B14F-4D97-AF65-F5344CB8AC3E}">
        <p14:creationId xmlns:p14="http://schemas.microsoft.com/office/powerpoint/2010/main" val="410731809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000" dirty="0">
                <a:solidFill>
                  <a:schemeClr val="tx2"/>
                </a:solidFill>
              </a:rPr>
              <a:t>12.5.7</a:t>
            </a:r>
            <a:r>
              <a:rPr lang="en-US" sz="3000" dirty="0">
                <a:solidFill>
                  <a:schemeClr val="tx2"/>
                </a:solidFill>
                <a:cs typeface="Calibri" panose="020F0502020204030204" pitchFamily="34" charset="0"/>
              </a:rPr>
              <a:t> </a:t>
            </a:r>
            <a:r>
              <a:rPr lang="en-US" altLang="en-US" sz="3000" dirty="0">
                <a:solidFill>
                  <a:schemeClr val="tx2"/>
                </a:solidFill>
                <a:ea typeface="Times New Roman" panose="02020603050405020304" pitchFamily="18" charset="0"/>
                <a:cs typeface="Calibri" panose="020F0502020204030204" pitchFamily="34" charset="0"/>
              </a:rPr>
              <a:t>Summary of the Allowed Assignments Between Base-Class and Derived-Class Variables</a:t>
            </a:r>
            <a:endParaRPr lang="en-US" sz="3000" dirty="0">
              <a:solidFill>
                <a:schemeClr val="tx2"/>
              </a:solidFill>
            </a:endParaRPr>
          </a:p>
        </p:txBody>
      </p:sp>
      <p:sp>
        <p:nvSpPr>
          <p:cNvPr id="3" name="Text Placeholder 2"/>
          <p:cNvSpPr>
            <a:spLocks noGrp="1"/>
          </p:cNvSpPr>
          <p:nvPr>
            <p:ph type="body" idx="1"/>
          </p:nvPr>
        </p:nvSpPr>
        <p:spPr/>
        <p:txBody>
          <a:bodyPr/>
          <a:lstStyle/>
          <a:p>
            <a:pPr lvl="0"/>
            <a:r>
              <a:rPr lang="en-US" sz="2200" dirty="0">
                <a:latin typeface="+mn-lt"/>
              </a:rPr>
              <a:t>Assigning a base-class reference to a base-class variable is straightforward.</a:t>
            </a:r>
          </a:p>
          <a:p>
            <a:pPr lvl="0"/>
            <a:r>
              <a:rPr lang="en-US" sz="2200" dirty="0">
                <a:latin typeface="+mn-lt"/>
              </a:rPr>
              <a:t>Assigning a derived-class reference to a derived-class variable is straightfor­ward.</a:t>
            </a:r>
          </a:p>
          <a:p>
            <a:pPr lvl="0"/>
            <a:r>
              <a:rPr lang="en-US" sz="2200" dirty="0">
                <a:latin typeface="+mn-lt"/>
              </a:rPr>
              <a:t>Assigning a derived-class reference to a base-class variable is safe, because the derived-class object </a:t>
            </a:r>
            <a:r>
              <a:rPr lang="en-US" sz="2200" b="1" dirty="0">
                <a:latin typeface="+mn-lt"/>
              </a:rPr>
              <a:t>is</a:t>
            </a:r>
            <a:r>
              <a:rPr lang="en-US" sz="2200" dirty="0">
                <a:latin typeface="+mn-lt"/>
              </a:rPr>
              <a:t> </a:t>
            </a:r>
            <a:r>
              <a:rPr lang="en-US" sz="2200" b="1" dirty="0">
                <a:latin typeface="+mn-lt"/>
              </a:rPr>
              <a:t>an</a:t>
            </a:r>
            <a:r>
              <a:rPr lang="en-US" sz="2200" dirty="0">
                <a:latin typeface="+mn-lt"/>
              </a:rPr>
              <a:t> object of its base class. However, this reference can be used to refer only to base-class members.</a:t>
            </a:r>
          </a:p>
          <a:p>
            <a:pPr lvl="0"/>
            <a:r>
              <a:rPr lang="en-US" sz="2200" dirty="0">
                <a:latin typeface="+mn-lt"/>
              </a:rPr>
              <a:t>Attempting to assign a base-class reference to a derived-class variable is a compilation error. To avoid this error, the base-class reference must be cast to a derived-class type explicitly</a:t>
            </a:r>
            <a:r>
              <a:rPr lang="en-US" sz="2200" dirty="0" smtClean="0">
                <a:latin typeface="+mn-lt"/>
              </a:rPr>
              <a:t>.</a:t>
            </a:r>
            <a:endParaRPr lang="en-US" sz="2200" dirty="0">
              <a:latin typeface="+mn-lt"/>
            </a:endParaRPr>
          </a:p>
        </p:txBody>
      </p:sp>
    </p:spTree>
    <p:extLst>
      <p:ext uri="{BB962C8B-B14F-4D97-AF65-F5344CB8AC3E}">
        <p14:creationId xmlns:p14="http://schemas.microsoft.com/office/powerpoint/2010/main" val="289082916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anose="02020603050405020304" pitchFamily="18" charset="0"/>
                <a:cs typeface="Times New Roman" panose="02020603050405020304" pitchFamily="18" charset="0"/>
              </a:rPr>
              <a:t>12.6 </a:t>
            </a:r>
            <a:r>
              <a:rPr lang="en-US" dirty="0">
                <a:latin typeface="Consolas" panose="020B0609020204030204" pitchFamily="49" charset="0"/>
              </a:rPr>
              <a:t>sealed</a:t>
            </a:r>
            <a:r>
              <a:rPr lang="en-US" dirty="0" smtClean="0">
                <a:latin typeface="Times New Roman" panose="02020603050405020304" pitchFamily="18" charset="0"/>
                <a:cs typeface="Times New Roman" panose="02020603050405020304" pitchFamily="18" charset="0"/>
              </a:rPr>
              <a:t> Methods and Classes </a:t>
            </a:r>
            <a:r>
              <a:rPr lang="en-US" sz="2000" b="0" dirty="0" smtClean="0">
                <a:latin typeface="Times New Roman" panose="02020603050405020304" pitchFamily="18" charset="0"/>
                <a:cs typeface="Times New Roman" panose="02020603050405020304" pitchFamily="18" charset="0"/>
              </a:rPr>
              <a:t>(1 of 2)</a:t>
            </a:r>
            <a:endParaRPr lang="en-US" sz="2000" b="0" dirty="0">
              <a:latin typeface="Times New Roman" panose="02020603050405020304" pitchFamily="18" charset="0"/>
              <a:cs typeface="Times New Roman" panose="02020603050405020304" pitchFamily="18" charset="0"/>
            </a:endParaRPr>
          </a:p>
        </p:txBody>
      </p:sp>
      <p:sp>
        <p:nvSpPr>
          <p:cNvPr id="3" name="Text Placeholder 2"/>
          <p:cNvSpPr>
            <a:spLocks noGrp="1"/>
          </p:cNvSpPr>
          <p:nvPr>
            <p:ph type="body" idx="1"/>
          </p:nvPr>
        </p:nvSpPr>
        <p:spPr/>
        <p:txBody>
          <a:bodyPr/>
          <a:lstStyle/>
          <a:p>
            <a:r>
              <a:rPr lang="en-US" sz="2200" dirty="0">
                <a:latin typeface="+mn-lt"/>
              </a:rPr>
              <a:t>A method declared sealed in a base class cannot be overridden in a derived class.</a:t>
            </a:r>
          </a:p>
          <a:p>
            <a:r>
              <a:rPr lang="en-US" sz="2200" dirty="0">
                <a:latin typeface="+mn-lt"/>
              </a:rPr>
              <a:t>Methods that are declared </a:t>
            </a:r>
            <a:r>
              <a:rPr lang="en-US" sz="2200" dirty="0">
                <a:latin typeface="Consolas" panose="020B0609020204030204" pitchFamily="49" charset="0"/>
              </a:rPr>
              <a:t>private</a:t>
            </a:r>
            <a:r>
              <a:rPr lang="en-US" sz="2200" dirty="0">
                <a:latin typeface="+mn-lt"/>
              </a:rPr>
              <a:t> are implicitly </a:t>
            </a:r>
            <a:r>
              <a:rPr lang="en-US" sz="2200" dirty="0">
                <a:latin typeface="Consolas" panose="020B0609020204030204" pitchFamily="49" charset="0"/>
              </a:rPr>
              <a:t>sealed</a:t>
            </a:r>
            <a:r>
              <a:rPr lang="en-US" sz="2200" dirty="0">
                <a:latin typeface="+mn-lt"/>
              </a:rPr>
              <a:t>.</a:t>
            </a:r>
          </a:p>
          <a:p>
            <a:r>
              <a:rPr lang="en-US" sz="2200" dirty="0">
                <a:latin typeface="+mn-lt"/>
              </a:rPr>
              <a:t>Methods that are declared </a:t>
            </a:r>
            <a:r>
              <a:rPr lang="en-US" sz="2200" dirty="0">
                <a:latin typeface="Consolas" panose="020B0609020204030204" pitchFamily="49" charset="0"/>
              </a:rPr>
              <a:t>static</a:t>
            </a:r>
            <a:r>
              <a:rPr lang="en-US" sz="2200" dirty="0">
                <a:latin typeface="+mn-lt"/>
              </a:rPr>
              <a:t> also are implicitly </a:t>
            </a:r>
            <a:r>
              <a:rPr lang="en-US" sz="2200" dirty="0">
                <a:latin typeface="Consolas" panose="020B0609020204030204" pitchFamily="49" charset="0"/>
              </a:rPr>
              <a:t>sealed</a:t>
            </a:r>
            <a:r>
              <a:rPr lang="en-US" sz="2200" dirty="0">
                <a:latin typeface="+mn-lt"/>
              </a:rPr>
              <a:t>, because </a:t>
            </a:r>
            <a:r>
              <a:rPr lang="en-US" sz="2200" dirty="0">
                <a:latin typeface="Consolas" panose="020B0609020204030204" pitchFamily="49" charset="0"/>
              </a:rPr>
              <a:t>static</a:t>
            </a:r>
            <a:r>
              <a:rPr lang="en-US" sz="2200" dirty="0">
                <a:latin typeface="+mn-lt"/>
              </a:rPr>
              <a:t> methods cannot be overridden either.</a:t>
            </a:r>
          </a:p>
          <a:p>
            <a:r>
              <a:rPr lang="en-US" sz="2200" dirty="0">
                <a:latin typeface="+mn-lt"/>
              </a:rPr>
              <a:t>A derived-class method declared both </a:t>
            </a:r>
            <a:r>
              <a:rPr lang="en-US" sz="2200" dirty="0">
                <a:latin typeface="Consolas" panose="020B0609020204030204" pitchFamily="49" charset="0"/>
              </a:rPr>
              <a:t>override</a:t>
            </a:r>
            <a:r>
              <a:rPr lang="en-US" sz="2200" dirty="0">
                <a:latin typeface="+mn-lt"/>
              </a:rPr>
              <a:t> and </a:t>
            </a:r>
            <a:r>
              <a:rPr lang="en-US" sz="2200" dirty="0">
                <a:latin typeface="Consolas" panose="020B0609020204030204" pitchFamily="49" charset="0"/>
              </a:rPr>
              <a:t>sealed </a:t>
            </a:r>
            <a:r>
              <a:rPr lang="en-US" sz="2200" dirty="0">
                <a:latin typeface="+mn-lt"/>
              </a:rPr>
              <a:t>can override a base-class method, but cannot be overridden in classes further down the inheritance hierarchy</a:t>
            </a:r>
            <a:r>
              <a:rPr lang="en-US" sz="2200" dirty="0" smtClean="0">
                <a:latin typeface="+mn-lt"/>
              </a:rPr>
              <a:t>.</a:t>
            </a:r>
            <a:endParaRPr lang="en-US" sz="2200" dirty="0">
              <a:latin typeface="+mn-lt"/>
            </a:endParaRPr>
          </a:p>
          <a:p>
            <a:r>
              <a:rPr lang="en-US" sz="2200" dirty="0">
                <a:latin typeface="+mn-lt"/>
              </a:rPr>
              <a:t>Calls to </a:t>
            </a:r>
            <a:r>
              <a:rPr lang="en-US" sz="2200" dirty="0">
                <a:latin typeface="Consolas" panose="020B0609020204030204" pitchFamily="49" charset="0"/>
              </a:rPr>
              <a:t>sealed</a:t>
            </a:r>
            <a:r>
              <a:rPr lang="en-US" sz="2200" dirty="0">
                <a:latin typeface="+mn-lt"/>
              </a:rPr>
              <a:t> methods (and non-</a:t>
            </a:r>
            <a:r>
              <a:rPr lang="en-US" sz="2200" dirty="0">
                <a:latin typeface="Consolas" panose="020B0609020204030204" pitchFamily="49" charset="0"/>
              </a:rPr>
              <a:t>virtual</a:t>
            </a:r>
            <a:r>
              <a:rPr lang="en-US" sz="2200" dirty="0">
                <a:latin typeface="+mn-lt"/>
              </a:rPr>
              <a:t> methods) are resolved at compile time—this is known as static binding</a:t>
            </a:r>
            <a:r>
              <a:rPr lang="en-US" sz="2200" dirty="0" smtClean="0">
                <a:latin typeface="+mn-lt"/>
              </a:rPr>
              <a:t>.</a:t>
            </a:r>
            <a:endParaRPr lang="en-US" sz="2200" dirty="0">
              <a:latin typeface="+mn-lt"/>
            </a:endParaRPr>
          </a:p>
        </p:txBody>
      </p:sp>
    </p:spTree>
    <p:extLst>
      <p:ext uri="{BB962C8B-B14F-4D97-AF65-F5344CB8AC3E}">
        <p14:creationId xmlns:p14="http://schemas.microsoft.com/office/powerpoint/2010/main" val="153764041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Performance Tip 12.1</a:t>
            </a:r>
          </a:p>
        </p:txBody>
      </p:sp>
      <p:sp>
        <p:nvSpPr>
          <p:cNvPr id="3" name="Text Placeholder 2"/>
          <p:cNvSpPr>
            <a:spLocks noGrp="1"/>
          </p:cNvSpPr>
          <p:nvPr>
            <p:ph type="body" idx="1"/>
          </p:nvPr>
        </p:nvSpPr>
        <p:spPr/>
        <p:txBody>
          <a:bodyPr/>
          <a:lstStyle/>
          <a:p>
            <a:pPr marL="0" indent="0">
              <a:buNone/>
            </a:pPr>
            <a:r>
              <a:rPr lang="en-US" sz="2400" dirty="0">
                <a:latin typeface="+mn-lt"/>
              </a:rPr>
              <a:t>The compiler can decide to inline a </a:t>
            </a:r>
            <a:r>
              <a:rPr lang="en-US" sz="2400" dirty="0">
                <a:latin typeface="Consolas" panose="020B0609020204030204" pitchFamily="49" charset="0"/>
              </a:rPr>
              <a:t>sealed</a:t>
            </a:r>
            <a:r>
              <a:rPr lang="en-US" sz="2400" dirty="0">
                <a:latin typeface="+mn-lt"/>
              </a:rPr>
              <a:t> method call and will do so for small, simple </a:t>
            </a:r>
            <a:r>
              <a:rPr lang="en-US" sz="2400" dirty="0">
                <a:latin typeface="Consolas" panose="020B0609020204030204" pitchFamily="49" charset="0"/>
              </a:rPr>
              <a:t>sealed</a:t>
            </a:r>
            <a:r>
              <a:rPr lang="en-US" sz="2400" dirty="0">
                <a:latin typeface="+mn-lt"/>
              </a:rPr>
              <a:t> methods. Inlining does not violate encapsulation or information hiding, but does improve performance, because it eliminates the overhead of making a method call</a:t>
            </a:r>
            <a:r>
              <a:rPr lang="en-US" sz="2400" dirty="0" smtClean="0">
                <a:latin typeface="+mn-lt"/>
              </a:rPr>
              <a:t>.</a:t>
            </a:r>
            <a:endParaRPr lang="en-US" sz="2400" dirty="0">
              <a:latin typeface="+mn-lt"/>
            </a:endParaRPr>
          </a:p>
        </p:txBody>
      </p:sp>
    </p:spTree>
    <p:extLst>
      <p:ext uri="{BB962C8B-B14F-4D97-AF65-F5344CB8AC3E}">
        <p14:creationId xmlns:p14="http://schemas.microsoft.com/office/powerpoint/2010/main" val="150134519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12.6 Sealed Methods and </a:t>
            </a:r>
            <a:r>
              <a:rPr lang="en-US" dirty="0" smtClean="0">
                <a:latin typeface="Times New Roman" panose="02020603050405020304" pitchFamily="18" charset="0"/>
                <a:cs typeface="Times New Roman" panose="02020603050405020304" pitchFamily="18" charset="0"/>
              </a:rPr>
              <a:t>Classes </a:t>
            </a:r>
            <a:r>
              <a:rPr lang="en-US" sz="2000" b="0" dirty="0" smtClean="0">
                <a:latin typeface="Times New Roman" panose="02020603050405020304" pitchFamily="18" charset="0"/>
                <a:cs typeface="Times New Roman" panose="02020603050405020304" pitchFamily="18" charset="0"/>
              </a:rPr>
              <a:t>(2 of 2)</a:t>
            </a:r>
            <a:endParaRPr lang="en-US" dirty="0"/>
          </a:p>
        </p:txBody>
      </p:sp>
      <p:sp>
        <p:nvSpPr>
          <p:cNvPr id="3" name="Text Placeholder 2"/>
          <p:cNvSpPr>
            <a:spLocks noGrp="1"/>
          </p:cNvSpPr>
          <p:nvPr>
            <p:ph type="body" idx="1"/>
          </p:nvPr>
        </p:nvSpPr>
        <p:spPr/>
        <p:txBody>
          <a:bodyPr/>
          <a:lstStyle/>
          <a:p>
            <a:r>
              <a:rPr lang="en-US" sz="2400" dirty="0">
                <a:latin typeface="+mn-lt"/>
              </a:rPr>
              <a:t>A class that is declared </a:t>
            </a:r>
            <a:r>
              <a:rPr lang="en-US" sz="2400" dirty="0">
                <a:latin typeface="Consolas" panose="020B0609020204030204" pitchFamily="49" charset="0"/>
              </a:rPr>
              <a:t>sealed</a:t>
            </a:r>
            <a:r>
              <a:rPr lang="en-US" sz="2400" dirty="0">
                <a:latin typeface="+mn-lt"/>
              </a:rPr>
              <a:t> cannot be a base class (i.e., a class cannot extend a </a:t>
            </a:r>
            <a:r>
              <a:rPr lang="en-US" sz="2400" dirty="0">
                <a:latin typeface="Consolas" panose="020B0609020204030204" pitchFamily="49" charset="0"/>
              </a:rPr>
              <a:t>sealed</a:t>
            </a:r>
            <a:r>
              <a:rPr lang="en-US" sz="2400" dirty="0">
                <a:latin typeface="+mn-lt"/>
              </a:rPr>
              <a:t> class).</a:t>
            </a:r>
          </a:p>
          <a:p>
            <a:r>
              <a:rPr lang="en-US" sz="2400" dirty="0">
                <a:latin typeface="+mn-lt"/>
              </a:rPr>
              <a:t>All methods in a </a:t>
            </a:r>
            <a:r>
              <a:rPr lang="en-US" sz="2400" dirty="0">
                <a:latin typeface="Consolas" panose="020B0609020204030204" pitchFamily="49" charset="0"/>
              </a:rPr>
              <a:t>sealed</a:t>
            </a:r>
            <a:r>
              <a:rPr lang="en-US" sz="2400" dirty="0">
                <a:latin typeface="+mn-lt"/>
              </a:rPr>
              <a:t> class are implicitly </a:t>
            </a:r>
            <a:r>
              <a:rPr lang="en-US" sz="2400" dirty="0">
                <a:latin typeface="Consolas" panose="020B0609020204030204" pitchFamily="49" charset="0"/>
              </a:rPr>
              <a:t>sealed</a:t>
            </a:r>
            <a:r>
              <a:rPr lang="en-US" sz="2400" dirty="0">
                <a:latin typeface="+mn-lt"/>
              </a:rPr>
              <a:t>.</a:t>
            </a:r>
          </a:p>
          <a:p>
            <a:r>
              <a:rPr lang="en-US" sz="2400" dirty="0">
                <a:latin typeface="+mn-lt"/>
              </a:rPr>
              <a:t>Class </a:t>
            </a:r>
            <a:r>
              <a:rPr lang="en-US" sz="2400" dirty="0">
                <a:latin typeface="Consolas" panose="020B0609020204030204" pitchFamily="49" charset="0"/>
              </a:rPr>
              <a:t>string</a:t>
            </a:r>
            <a:r>
              <a:rPr lang="en-US" sz="2400" dirty="0">
                <a:latin typeface="+mn-lt"/>
              </a:rPr>
              <a:t> is a </a:t>
            </a:r>
            <a:r>
              <a:rPr lang="en-US" sz="2400" dirty="0">
                <a:latin typeface="Consolas" panose="020B0609020204030204" pitchFamily="49" charset="0"/>
              </a:rPr>
              <a:t>sealed</a:t>
            </a:r>
            <a:r>
              <a:rPr lang="en-US" sz="2400" dirty="0">
                <a:latin typeface="+mn-lt"/>
              </a:rPr>
              <a:t> class. This class cannot be extended, so apps that use </a:t>
            </a:r>
            <a:r>
              <a:rPr lang="en-US" sz="2400" dirty="0">
                <a:latin typeface="Consolas" panose="020B0609020204030204" pitchFamily="49" charset="0"/>
              </a:rPr>
              <a:t>string</a:t>
            </a:r>
            <a:r>
              <a:rPr lang="en-US" sz="2400" dirty="0">
                <a:latin typeface="+mn-lt"/>
              </a:rPr>
              <a:t>s can rely on the functionality of </a:t>
            </a:r>
            <a:r>
              <a:rPr lang="en-US" sz="2400" dirty="0">
                <a:latin typeface="Consolas" panose="020B0609020204030204" pitchFamily="49" charset="0"/>
              </a:rPr>
              <a:t>string</a:t>
            </a:r>
            <a:r>
              <a:rPr lang="en-US" sz="2400" dirty="0">
                <a:latin typeface="+mn-lt"/>
              </a:rPr>
              <a:t> objects as specified in the Framework Class Library</a:t>
            </a:r>
            <a:r>
              <a:rPr lang="en-US" sz="2400" dirty="0" smtClean="0">
                <a:latin typeface="+mn-lt"/>
              </a:rPr>
              <a:t>.</a:t>
            </a:r>
            <a:endParaRPr lang="en-US" sz="2400" dirty="0">
              <a:latin typeface="+mn-lt"/>
            </a:endParaRPr>
          </a:p>
        </p:txBody>
      </p:sp>
    </p:spTree>
    <p:extLst>
      <p:ext uri="{BB962C8B-B14F-4D97-AF65-F5344CB8AC3E}">
        <p14:creationId xmlns:p14="http://schemas.microsoft.com/office/powerpoint/2010/main" val="104807519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Common Programming Error 12.4</a:t>
            </a:r>
          </a:p>
        </p:txBody>
      </p:sp>
      <p:sp>
        <p:nvSpPr>
          <p:cNvPr id="3" name="Text Placeholder 2"/>
          <p:cNvSpPr>
            <a:spLocks noGrp="1"/>
          </p:cNvSpPr>
          <p:nvPr>
            <p:ph type="body" idx="1"/>
          </p:nvPr>
        </p:nvSpPr>
        <p:spPr/>
        <p:txBody>
          <a:bodyPr/>
          <a:lstStyle/>
          <a:p>
            <a:pPr marL="0" indent="0">
              <a:buNone/>
            </a:pPr>
            <a:r>
              <a:rPr lang="en-US" sz="2400" dirty="0">
                <a:latin typeface="+mn-lt"/>
              </a:rPr>
              <a:t>Attempting to declare a derived class of a </a:t>
            </a:r>
            <a:r>
              <a:rPr lang="en-US" sz="2400" dirty="0">
                <a:latin typeface="Consolas" panose="020B0609020204030204" pitchFamily="49" charset="0"/>
              </a:rPr>
              <a:t>sealed</a:t>
            </a:r>
            <a:r>
              <a:rPr lang="en-US" sz="2400" dirty="0">
                <a:latin typeface="+mn-lt"/>
              </a:rPr>
              <a:t> class is a compilation error.</a:t>
            </a:r>
          </a:p>
        </p:txBody>
      </p:sp>
    </p:spTree>
    <p:extLst>
      <p:ext uri="{BB962C8B-B14F-4D97-AF65-F5344CB8AC3E}">
        <p14:creationId xmlns:p14="http://schemas.microsoft.com/office/powerpoint/2010/main" val="31425576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12.2 </a:t>
            </a:r>
            <a:r>
              <a:rPr lang="en-US" dirty="0" smtClean="0"/>
              <a:t>Polymorphism Examples </a:t>
            </a:r>
            <a:r>
              <a:rPr lang="en-US" sz="2000" b="0" dirty="0" smtClean="0"/>
              <a:t>(1 of 2)</a:t>
            </a:r>
            <a:endParaRPr lang="en-US" sz="2000" b="0" dirty="0"/>
          </a:p>
        </p:txBody>
      </p:sp>
      <p:sp>
        <p:nvSpPr>
          <p:cNvPr id="3" name="Text Placeholder 2"/>
          <p:cNvSpPr>
            <a:spLocks noGrp="1"/>
          </p:cNvSpPr>
          <p:nvPr>
            <p:ph type="body" idx="1"/>
          </p:nvPr>
        </p:nvSpPr>
        <p:spPr/>
        <p:txBody>
          <a:bodyPr/>
          <a:lstStyle/>
          <a:p>
            <a:r>
              <a:rPr lang="en-US" altLang="en-US" sz="2200" dirty="0">
                <a:latin typeface="+mn-lt"/>
              </a:rPr>
              <a:t>If class </a:t>
            </a:r>
            <a:r>
              <a:rPr lang="en-US" altLang="en-US" sz="2200" dirty="0">
                <a:latin typeface="Consolas" panose="020B0609020204030204" pitchFamily="49" charset="0"/>
              </a:rPr>
              <a:t>Rectangle</a:t>
            </a:r>
            <a:r>
              <a:rPr lang="en-US" altLang="en-US" sz="2200" dirty="0">
                <a:latin typeface="+mn-lt"/>
              </a:rPr>
              <a:t> is derived from class </a:t>
            </a:r>
            <a:r>
              <a:rPr lang="en-US" altLang="en-US" sz="2200" dirty="0">
                <a:latin typeface="Consolas" panose="020B0609020204030204" pitchFamily="49" charset="0"/>
              </a:rPr>
              <a:t>Quadrilateral,</a:t>
            </a:r>
            <a:r>
              <a:rPr lang="en-US" altLang="en-US" sz="2200" dirty="0">
                <a:latin typeface="+mn-lt"/>
              </a:rPr>
              <a:t> then a </a:t>
            </a:r>
            <a:r>
              <a:rPr lang="en-US" altLang="en-US" sz="2200" dirty="0">
                <a:latin typeface="Consolas" panose="020B0609020204030204" pitchFamily="49" charset="0"/>
              </a:rPr>
              <a:t>Rectangle</a:t>
            </a:r>
            <a:r>
              <a:rPr lang="en-US" altLang="en-US" sz="2200" dirty="0">
                <a:latin typeface="+mn-lt"/>
              </a:rPr>
              <a:t> is a more specific version of a </a:t>
            </a:r>
            <a:r>
              <a:rPr lang="en-US" altLang="en-US" sz="2200" dirty="0">
                <a:latin typeface="Consolas" panose="020B0609020204030204" pitchFamily="49" charset="0"/>
              </a:rPr>
              <a:t>Quadrilateral.</a:t>
            </a:r>
          </a:p>
          <a:p>
            <a:r>
              <a:rPr lang="en-US" altLang="en-US" sz="2200" dirty="0">
                <a:latin typeface="+mn-lt"/>
              </a:rPr>
              <a:t>Any operation that can be performed on a </a:t>
            </a:r>
            <a:r>
              <a:rPr lang="en-US" altLang="en-US" sz="2200" dirty="0">
                <a:latin typeface="Consolas" panose="020B0609020204030204" pitchFamily="49" charset="0"/>
              </a:rPr>
              <a:t>Quadrilateral </a:t>
            </a:r>
            <a:r>
              <a:rPr lang="en-US" altLang="en-US" sz="2200" dirty="0">
                <a:latin typeface="+mn-lt"/>
              </a:rPr>
              <a:t>object can also be performed on a </a:t>
            </a:r>
            <a:r>
              <a:rPr lang="en-US" altLang="en-US" sz="2200" dirty="0" smtClean="0">
                <a:latin typeface="Consolas" panose="020B0609020204030204" pitchFamily="49" charset="0"/>
              </a:rPr>
              <a:t>Rectangle object.</a:t>
            </a:r>
          </a:p>
          <a:p>
            <a:r>
              <a:rPr lang="en-US" altLang="en-US" sz="2200" dirty="0" smtClean="0">
                <a:latin typeface="+mn-lt"/>
              </a:rPr>
              <a:t>These operations also can be performed on other </a:t>
            </a:r>
            <a:r>
              <a:rPr lang="en-US" altLang="en-US" sz="2200" dirty="0" smtClean="0">
                <a:latin typeface="Consolas" panose="020B0609020204030204" pitchFamily="49" charset="0"/>
              </a:rPr>
              <a:t>Quadrilaterals,</a:t>
            </a:r>
            <a:r>
              <a:rPr lang="en-US" altLang="en-US" sz="2200" dirty="0" smtClean="0">
                <a:latin typeface="+mn-lt"/>
              </a:rPr>
              <a:t> such as </a:t>
            </a:r>
            <a:r>
              <a:rPr lang="en-US" altLang="en-US" sz="2200" dirty="0" smtClean="0">
                <a:latin typeface="Consolas" panose="020B0609020204030204" pitchFamily="49" charset="0"/>
              </a:rPr>
              <a:t>Squares, Parallelograms </a:t>
            </a:r>
            <a:r>
              <a:rPr lang="en-US" altLang="en-US" sz="2200" dirty="0" smtClean="0">
                <a:latin typeface="+mn-lt"/>
              </a:rPr>
              <a:t>and </a:t>
            </a:r>
            <a:r>
              <a:rPr lang="en-US" altLang="en-US" sz="2200" dirty="0" smtClean="0">
                <a:latin typeface="Consolas" panose="020B0609020204030204" pitchFamily="49" charset="0"/>
              </a:rPr>
              <a:t>Trapezoids.</a:t>
            </a:r>
          </a:p>
          <a:p>
            <a:r>
              <a:rPr lang="en-US" altLang="en-US" sz="2200" dirty="0" smtClean="0">
                <a:latin typeface="+mn-lt"/>
              </a:rPr>
              <a:t>The </a:t>
            </a:r>
            <a:r>
              <a:rPr lang="en-US" altLang="en-US" sz="2200" dirty="0">
                <a:latin typeface="+mn-lt"/>
              </a:rPr>
              <a:t>polymorphism occurs when an app invokes a method through a base-class variable</a:t>
            </a:r>
            <a:r>
              <a:rPr lang="en-US" altLang="en-US" sz="2200" dirty="0" smtClean="0">
                <a:latin typeface="+mn-lt"/>
              </a:rPr>
              <a:t>.</a:t>
            </a:r>
            <a:endParaRPr lang="en-US" altLang="en-US" sz="2200" dirty="0">
              <a:latin typeface="+mn-lt"/>
            </a:endParaRPr>
          </a:p>
        </p:txBody>
      </p:sp>
    </p:spTree>
    <p:extLst>
      <p:ext uri="{BB962C8B-B14F-4D97-AF65-F5344CB8AC3E}">
        <p14:creationId xmlns:p14="http://schemas.microsoft.com/office/powerpoint/2010/main" val="361392339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12.7 Case </a:t>
            </a:r>
            <a:r>
              <a:rPr lang="en-US" dirty="0"/>
              <a:t>Study: Creating and Using Interfaces</a:t>
            </a:r>
          </a:p>
        </p:txBody>
      </p:sp>
      <p:sp>
        <p:nvSpPr>
          <p:cNvPr id="3" name="Text Placeholder 2"/>
          <p:cNvSpPr>
            <a:spLocks noGrp="1"/>
          </p:cNvSpPr>
          <p:nvPr>
            <p:ph type="body" idx="1"/>
          </p:nvPr>
        </p:nvSpPr>
        <p:spPr>
          <a:xfrm>
            <a:off x="457200" y="1600201"/>
            <a:ext cx="8229600" cy="1110916"/>
          </a:xfrm>
        </p:spPr>
        <p:txBody>
          <a:bodyPr/>
          <a:lstStyle/>
          <a:p>
            <a:r>
              <a:rPr lang="en-US" sz="2000" dirty="0">
                <a:latin typeface="+mn-lt"/>
              </a:rPr>
              <a:t>Interfaces define and standardize the ways in which people and systems can interact with one another</a:t>
            </a:r>
            <a:r>
              <a:rPr lang="en-US" sz="2000" dirty="0" smtClean="0">
                <a:latin typeface="+mn-lt"/>
              </a:rPr>
              <a:t>.</a:t>
            </a:r>
            <a:endParaRPr lang="en-US" sz="2000" dirty="0">
              <a:latin typeface="+mn-lt"/>
            </a:endParaRPr>
          </a:p>
          <a:p>
            <a:r>
              <a:rPr lang="en-US" sz="2000" dirty="0" smtClean="0">
                <a:latin typeface="+mn-lt"/>
              </a:rPr>
              <a:t>A</a:t>
            </a:r>
            <a:endParaRPr lang="en-US" sz="2000" dirty="0">
              <a:latin typeface="+mn-lt"/>
            </a:endParaRPr>
          </a:p>
        </p:txBody>
      </p:sp>
      <p:graphicFrame>
        <p:nvGraphicFramePr>
          <p:cNvPr id="5" name="Object 4" descr="C sharp"/>
          <p:cNvGraphicFramePr>
            <a:graphicFrameLocks noChangeAspect="1"/>
          </p:cNvGraphicFramePr>
          <p:nvPr>
            <p:extLst>
              <p:ext uri="{D42A27DB-BD31-4B8C-83A1-F6EECF244321}">
                <p14:modId xmlns:p14="http://schemas.microsoft.com/office/powerpoint/2010/main" val="1260670631"/>
              </p:ext>
            </p:extLst>
          </p:nvPr>
        </p:nvGraphicFramePr>
        <p:xfrm>
          <a:off x="1022506" y="2490625"/>
          <a:ext cx="425473" cy="313511"/>
        </p:xfrm>
        <a:graphic>
          <a:graphicData uri="http://schemas.openxmlformats.org/presentationml/2006/ole">
            <mc:AlternateContent xmlns:mc="http://schemas.openxmlformats.org/markup-compatibility/2006">
              <mc:Choice xmlns:v="urn:schemas-microsoft-com:vml" Requires="v">
                <p:oleObj spid="_x0000_s1093" name="Equation" r:id="rId3" imgW="241200" imgH="177480" progId="Equation.DSMT4">
                  <p:embed/>
                </p:oleObj>
              </mc:Choice>
              <mc:Fallback>
                <p:oleObj name="Equation" r:id="rId3" imgW="241200" imgH="177480" progId="Equation.DSMT4">
                  <p:embed/>
                  <p:pic>
                    <p:nvPicPr>
                      <p:cNvPr id="0" name=""/>
                      <p:cNvPicPr/>
                      <p:nvPr/>
                    </p:nvPicPr>
                    <p:blipFill>
                      <a:blip r:embed="rId4"/>
                      <a:stretch>
                        <a:fillRect/>
                      </a:stretch>
                    </p:blipFill>
                    <p:spPr>
                      <a:xfrm>
                        <a:off x="1022506" y="2490625"/>
                        <a:ext cx="425473" cy="313511"/>
                      </a:xfrm>
                      <a:prstGeom prst="rect">
                        <a:avLst/>
                      </a:prstGeom>
                    </p:spPr>
                  </p:pic>
                </p:oleObj>
              </mc:Fallback>
            </mc:AlternateContent>
          </a:graphicData>
        </a:graphic>
      </p:graphicFrame>
      <p:sp>
        <p:nvSpPr>
          <p:cNvPr id="4" name="Text Placeholder 3"/>
          <p:cNvSpPr>
            <a:spLocks noGrp="1"/>
          </p:cNvSpPr>
          <p:nvPr>
            <p:ph type="body" idx="2"/>
          </p:nvPr>
        </p:nvSpPr>
        <p:spPr>
          <a:xfrm>
            <a:off x="457200" y="2389072"/>
            <a:ext cx="8229600" cy="3466296"/>
          </a:xfrm>
        </p:spPr>
        <p:txBody>
          <a:bodyPr/>
          <a:lstStyle/>
          <a:p>
            <a:pPr marL="273050" indent="625475">
              <a:buNone/>
            </a:pPr>
            <a:r>
              <a:rPr lang="en-US" sz="2000" dirty="0">
                <a:latin typeface="+mn-lt"/>
              </a:rPr>
              <a:t>interface describes a set of methods that can be called on an object—to tell it, for example, to perform some task or return some piece of information.</a:t>
            </a:r>
          </a:p>
          <a:p>
            <a:r>
              <a:rPr lang="en-US" sz="2000" dirty="0">
                <a:latin typeface="+mn-lt"/>
              </a:rPr>
              <a:t>An interface declaration begins with the keyword </a:t>
            </a:r>
            <a:r>
              <a:rPr lang="en-US" sz="2000" dirty="0">
                <a:latin typeface="Consolas" panose="020B0609020204030204" pitchFamily="49" charset="0"/>
              </a:rPr>
              <a:t>interface</a:t>
            </a:r>
            <a:r>
              <a:rPr lang="en-US" sz="2000" dirty="0">
                <a:latin typeface="+mn-lt"/>
              </a:rPr>
              <a:t> and can contain only </a:t>
            </a:r>
            <a:r>
              <a:rPr lang="en-US" sz="2000" dirty="0">
                <a:latin typeface="Consolas" panose="020B0609020204030204" pitchFamily="49" charset="0"/>
              </a:rPr>
              <a:t>abstract</a:t>
            </a:r>
            <a:r>
              <a:rPr lang="en-US" sz="2000" dirty="0">
                <a:latin typeface="+mn-lt"/>
              </a:rPr>
              <a:t> methods, </a:t>
            </a:r>
            <a:r>
              <a:rPr lang="en-US" sz="2000" dirty="0">
                <a:latin typeface="Consolas" panose="020B0609020204030204" pitchFamily="49" charset="0"/>
              </a:rPr>
              <a:t>abstract</a:t>
            </a:r>
            <a:r>
              <a:rPr lang="en-US" sz="2000" dirty="0">
                <a:latin typeface="+mn-lt"/>
              </a:rPr>
              <a:t> properties, </a:t>
            </a:r>
            <a:r>
              <a:rPr lang="en-US" sz="2000" dirty="0">
                <a:latin typeface="Consolas" panose="020B0609020204030204" pitchFamily="49" charset="0"/>
              </a:rPr>
              <a:t>abstract</a:t>
            </a:r>
            <a:r>
              <a:rPr lang="en-US" sz="2000" dirty="0">
                <a:latin typeface="+mn-lt"/>
              </a:rPr>
              <a:t> indexers and </a:t>
            </a:r>
            <a:r>
              <a:rPr lang="en-US" sz="2000" dirty="0">
                <a:latin typeface="Consolas" panose="020B0609020204030204" pitchFamily="49" charset="0"/>
              </a:rPr>
              <a:t>abstract</a:t>
            </a:r>
            <a:r>
              <a:rPr lang="en-US" sz="2000" dirty="0">
                <a:latin typeface="+mn-lt"/>
              </a:rPr>
              <a:t> events</a:t>
            </a:r>
          </a:p>
          <a:p>
            <a:r>
              <a:rPr lang="en-US" sz="2000" dirty="0">
                <a:latin typeface="+mn-lt"/>
              </a:rPr>
              <a:t>All interface members are implicitly declared </a:t>
            </a:r>
            <a:r>
              <a:rPr lang="en-US" sz="2000" dirty="0">
                <a:latin typeface="Consolas" panose="020B0609020204030204" pitchFamily="49" charset="0"/>
              </a:rPr>
              <a:t>public</a:t>
            </a:r>
            <a:r>
              <a:rPr lang="en-US" sz="2000" dirty="0">
                <a:latin typeface="+mn-lt"/>
              </a:rPr>
              <a:t> and </a:t>
            </a:r>
            <a:r>
              <a:rPr lang="en-US" sz="2000" dirty="0">
                <a:latin typeface="Consolas" panose="020B0609020204030204" pitchFamily="49" charset="0"/>
              </a:rPr>
              <a:t>abstract</a:t>
            </a:r>
            <a:r>
              <a:rPr lang="en-US" sz="2000" dirty="0">
                <a:latin typeface="+mn-lt"/>
              </a:rPr>
              <a:t>.</a:t>
            </a:r>
          </a:p>
          <a:p>
            <a:r>
              <a:rPr lang="en-US" sz="2000" dirty="0">
                <a:latin typeface="+mn-lt"/>
              </a:rPr>
              <a:t>An interface can extend one or more other interfaces to create a more elaborate interface that other classes can implement</a:t>
            </a:r>
            <a:r>
              <a:rPr lang="en-US" sz="2000" dirty="0" smtClean="0">
                <a:latin typeface="+mn-lt"/>
              </a:rPr>
              <a:t>.</a:t>
            </a:r>
            <a:endParaRPr lang="en-US" sz="2000" dirty="0">
              <a:latin typeface="+mn-lt"/>
            </a:endParaRPr>
          </a:p>
        </p:txBody>
      </p:sp>
    </p:spTree>
    <p:extLst>
      <p:ext uri="{BB962C8B-B14F-4D97-AF65-F5344CB8AC3E}">
        <p14:creationId xmlns:p14="http://schemas.microsoft.com/office/powerpoint/2010/main" val="374173798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Common Programming Error 12.5</a:t>
            </a:r>
          </a:p>
        </p:txBody>
      </p:sp>
      <p:sp>
        <p:nvSpPr>
          <p:cNvPr id="3" name="Text Placeholder 2"/>
          <p:cNvSpPr>
            <a:spLocks noGrp="1"/>
          </p:cNvSpPr>
          <p:nvPr>
            <p:ph type="body" idx="1"/>
          </p:nvPr>
        </p:nvSpPr>
        <p:spPr/>
        <p:txBody>
          <a:bodyPr/>
          <a:lstStyle/>
          <a:p>
            <a:pPr marL="0" indent="0">
              <a:buNone/>
            </a:pPr>
            <a:r>
              <a:rPr lang="en-US" sz="2400" dirty="0">
                <a:latin typeface="+mn-lt"/>
              </a:rPr>
              <a:t>It’s a compilation error to explicitly declare an interface member </a:t>
            </a:r>
            <a:r>
              <a:rPr lang="en-US" sz="2400" dirty="0">
                <a:latin typeface="Consolas" panose="020B0609020204030204" pitchFamily="49" charset="0"/>
              </a:rPr>
              <a:t>public</a:t>
            </a:r>
            <a:r>
              <a:rPr lang="en-US" sz="2400" dirty="0">
                <a:latin typeface="+mn-lt"/>
              </a:rPr>
              <a:t> or </a:t>
            </a:r>
            <a:r>
              <a:rPr lang="en-US" sz="2400" dirty="0">
                <a:latin typeface="Consolas" panose="020B0609020204030204" pitchFamily="49" charset="0"/>
              </a:rPr>
              <a:t>abstract,</a:t>
            </a:r>
            <a:r>
              <a:rPr lang="en-US" sz="2400" dirty="0">
                <a:latin typeface="+mn-lt"/>
              </a:rPr>
              <a:t> because they’re redundant in interface-member declarations. It’s also a compilation error to specify in an interface any implementation details, such as concrete method declarations</a:t>
            </a:r>
            <a:r>
              <a:rPr lang="en-US" sz="2400" dirty="0" smtClean="0">
                <a:latin typeface="+mn-lt"/>
              </a:rPr>
              <a:t>.</a:t>
            </a:r>
            <a:endParaRPr lang="en-US" sz="2400" dirty="0">
              <a:latin typeface="+mn-lt"/>
            </a:endParaRPr>
          </a:p>
        </p:txBody>
      </p:sp>
    </p:spTree>
    <p:extLst>
      <p:ext uri="{BB962C8B-B14F-4D97-AF65-F5344CB8AC3E}">
        <p14:creationId xmlns:p14="http://schemas.microsoft.com/office/powerpoint/2010/main" val="194391542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12.7 Case </a:t>
            </a:r>
            <a:r>
              <a:rPr lang="en-US" dirty="0"/>
              <a:t>Study: Creating and Using Interfaces </a:t>
            </a:r>
            <a:r>
              <a:rPr lang="en-US" sz="2000" b="0" dirty="0" smtClean="0"/>
              <a:t>(1 </a:t>
            </a:r>
            <a:r>
              <a:rPr lang="en-US" sz="2000" b="0" dirty="0"/>
              <a:t>of </a:t>
            </a:r>
            <a:r>
              <a:rPr lang="en-US" sz="2000" b="0" dirty="0" smtClean="0"/>
              <a:t>3)</a:t>
            </a:r>
            <a:endParaRPr lang="en-US" dirty="0"/>
          </a:p>
        </p:txBody>
      </p:sp>
      <p:sp>
        <p:nvSpPr>
          <p:cNvPr id="3" name="Text Placeholder 2"/>
          <p:cNvSpPr>
            <a:spLocks noGrp="1"/>
          </p:cNvSpPr>
          <p:nvPr>
            <p:ph type="body" idx="1"/>
          </p:nvPr>
        </p:nvSpPr>
        <p:spPr/>
        <p:txBody>
          <a:bodyPr/>
          <a:lstStyle/>
          <a:p>
            <a:r>
              <a:rPr lang="en-US" sz="2400" dirty="0">
                <a:latin typeface="+mn-lt"/>
              </a:rPr>
              <a:t>To use an interface, a class must specify that it implements the interface by listing the interface after the colon (</a:t>
            </a:r>
            <a:r>
              <a:rPr lang="en-US" sz="2400" dirty="0">
                <a:latin typeface="Consolas" panose="020B0609020204030204" pitchFamily="49" charset="0"/>
              </a:rPr>
              <a:t>:</a:t>
            </a:r>
            <a:r>
              <a:rPr lang="en-US" sz="2400" dirty="0">
                <a:latin typeface="+mn-lt"/>
              </a:rPr>
              <a:t>) in the class declaration.</a:t>
            </a:r>
          </a:p>
          <a:p>
            <a:r>
              <a:rPr lang="en-US" sz="2400" dirty="0">
                <a:latin typeface="+mn-lt"/>
              </a:rPr>
              <a:t>A concrete class implementing an interface must declare each member of the interface with the signature specified in the interface declaration.</a:t>
            </a:r>
          </a:p>
          <a:p>
            <a:r>
              <a:rPr lang="en-US" sz="2400" dirty="0">
                <a:latin typeface="+mn-lt"/>
              </a:rPr>
              <a:t>A class that implements an interface but does not implement all its members is an abstract class—it must be declared </a:t>
            </a:r>
            <a:r>
              <a:rPr lang="en-US" sz="2400" dirty="0">
                <a:latin typeface="Consolas" panose="020B0609020204030204" pitchFamily="49" charset="0"/>
              </a:rPr>
              <a:t>abstract</a:t>
            </a:r>
            <a:r>
              <a:rPr lang="en-US" sz="2400" dirty="0">
                <a:latin typeface="+mn-lt"/>
              </a:rPr>
              <a:t> and must contain an </a:t>
            </a:r>
            <a:r>
              <a:rPr lang="en-US" sz="2400" dirty="0">
                <a:latin typeface="Consolas" panose="020B0609020204030204" pitchFamily="49" charset="0"/>
              </a:rPr>
              <a:t>abstract</a:t>
            </a:r>
            <a:r>
              <a:rPr lang="en-US" sz="2400" dirty="0">
                <a:latin typeface="+mn-lt"/>
              </a:rPr>
              <a:t> declaration for each unimplemented member of the interface</a:t>
            </a:r>
            <a:r>
              <a:rPr lang="en-US" sz="2400" dirty="0" smtClean="0">
                <a:latin typeface="+mn-lt"/>
              </a:rPr>
              <a:t>.</a:t>
            </a:r>
            <a:endParaRPr lang="en-US" sz="2400" dirty="0">
              <a:latin typeface="+mn-lt"/>
            </a:endParaRPr>
          </a:p>
        </p:txBody>
      </p:sp>
    </p:spTree>
    <p:extLst>
      <p:ext uri="{BB962C8B-B14F-4D97-AF65-F5344CB8AC3E}">
        <p14:creationId xmlns:p14="http://schemas.microsoft.com/office/powerpoint/2010/main" val="95582817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Common Programming Error 12.6</a:t>
            </a:r>
          </a:p>
        </p:txBody>
      </p:sp>
      <p:sp>
        <p:nvSpPr>
          <p:cNvPr id="3" name="Text Placeholder 2"/>
          <p:cNvSpPr>
            <a:spLocks noGrp="1"/>
          </p:cNvSpPr>
          <p:nvPr>
            <p:ph type="body" idx="1"/>
          </p:nvPr>
        </p:nvSpPr>
        <p:spPr/>
        <p:txBody>
          <a:bodyPr/>
          <a:lstStyle/>
          <a:p>
            <a:pPr marL="0" indent="0">
              <a:buNone/>
            </a:pPr>
            <a:r>
              <a:rPr lang="en-US" sz="2400" dirty="0">
                <a:latin typeface="+mn-lt"/>
              </a:rPr>
              <a:t>Failing to define or declare any member of an interface in a class that implements the </a:t>
            </a:r>
            <a:r>
              <a:rPr lang="en-US" sz="2400" dirty="0" smtClean="0">
                <a:latin typeface="+mn-lt"/>
              </a:rPr>
              <a:t>interface results </a:t>
            </a:r>
            <a:r>
              <a:rPr lang="en-US" sz="2400" dirty="0">
                <a:latin typeface="+mn-lt"/>
              </a:rPr>
              <a:t>in a compilation error.</a:t>
            </a:r>
          </a:p>
        </p:txBody>
      </p:sp>
    </p:spTree>
    <p:extLst>
      <p:ext uri="{BB962C8B-B14F-4D97-AF65-F5344CB8AC3E}">
        <p14:creationId xmlns:p14="http://schemas.microsoft.com/office/powerpoint/2010/main" val="213830644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12.7 Case </a:t>
            </a:r>
            <a:r>
              <a:rPr lang="en-US" dirty="0"/>
              <a:t>Study: Creating and Using </a:t>
            </a:r>
            <a:r>
              <a:rPr lang="en-US" dirty="0" smtClean="0"/>
              <a:t>Interfaces </a:t>
            </a:r>
            <a:r>
              <a:rPr lang="en-US" sz="2000" b="0" dirty="0" smtClean="0"/>
              <a:t>(2 of 3)</a:t>
            </a:r>
            <a:endParaRPr lang="en-US" sz="2000" b="0" dirty="0"/>
          </a:p>
        </p:txBody>
      </p:sp>
      <p:sp>
        <p:nvSpPr>
          <p:cNvPr id="3" name="Text Placeholder 2"/>
          <p:cNvSpPr>
            <a:spLocks noGrp="1"/>
          </p:cNvSpPr>
          <p:nvPr>
            <p:ph type="body" idx="1"/>
          </p:nvPr>
        </p:nvSpPr>
        <p:spPr/>
        <p:txBody>
          <a:bodyPr/>
          <a:lstStyle/>
          <a:p>
            <a:r>
              <a:rPr lang="en-US" sz="2400" dirty="0">
                <a:latin typeface="+mn-lt"/>
              </a:rPr>
              <a:t>An interface is typically used when unrelated classes need to share common methods so that they can be processed polymorphically</a:t>
            </a:r>
          </a:p>
          <a:p>
            <a:r>
              <a:rPr lang="en-US" sz="2400" dirty="0">
                <a:latin typeface="+mn-lt"/>
              </a:rPr>
              <a:t>You can create an interface that describes the desired functionality, then implement this interface in any classes requiring that functionality</a:t>
            </a:r>
            <a:r>
              <a:rPr lang="en-US" sz="2400" dirty="0" smtClean="0">
                <a:latin typeface="+mn-lt"/>
              </a:rPr>
              <a:t>.</a:t>
            </a:r>
            <a:endParaRPr lang="en-US" sz="2400" dirty="0">
              <a:latin typeface="+mn-lt"/>
            </a:endParaRPr>
          </a:p>
        </p:txBody>
      </p:sp>
    </p:spTree>
    <p:extLst>
      <p:ext uri="{BB962C8B-B14F-4D97-AF65-F5344CB8AC3E}">
        <p14:creationId xmlns:p14="http://schemas.microsoft.com/office/powerpoint/2010/main" val="96385560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12.7 Case </a:t>
            </a:r>
            <a:r>
              <a:rPr lang="en-US" dirty="0"/>
              <a:t>Study: Creating and Using Interfaces </a:t>
            </a:r>
            <a:r>
              <a:rPr lang="en-US" sz="2000" b="0" dirty="0" smtClean="0"/>
              <a:t>(3 </a:t>
            </a:r>
            <a:r>
              <a:rPr lang="en-US" sz="2000" b="0" dirty="0"/>
              <a:t>of </a:t>
            </a:r>
            <a:r>
              <a:rPr lang="en-US" sz="2000" b="0" dirty="0" smtClean="0"/>
              <a:t>3)</a:t>
            </a:r>
            <a:endParaRPr lang="en-US" b="0" dirty="0"/>
          </a:p>
        </p:txBody>
      </p:sp>
      <p:sp>
        <p:nvSpPr>
          <p:cNvPr id="3" name="Text Placeholder 2"/>
          <p:cNvSpPr>
            <a:spLocks noGrp="1"/>
          </p:cNvSpPr>
          <p:nvPr>
            <p:ph type="body" idx="1"/>
          </p:nvPr>
        </p:nvSpPr>
        <p:spPr/>
        <p:txBody>
          <a:bodyPr/>
          <a:lstStyle/>
          <a:p>
            <a:r>
              <a:rPr lang="en-US" sz="2400" dirty="0">
                <a:latin typeface="+mn-lt"/>
              </a:rPr>
              <a:t>An interface often is used in place of an </a:t>
            </a:r>
            <a:r>
              <a:rPr lang="en-US" sz="2400" dirty="0">
                <a:latin typeface="Consolas" panose="020B0609020204030204" pitchFamily="49" charset="0"/>
              </a:rPr>
              <a:t>abstract</a:t>
            </a:r>
            <a:r>
              <a:rPr lang="en-US" sz="2400" dirty="0">
                <a:latin typeface="+mn-lt"/>
              </a:rPr>
              <a:t> class when there is no default implementation to inherit—that is, no fields and no default method implementations.</a:t>
            </a:r>
          </a:p>
          <a:p>
            <a:r>
              <a:rPr lang="en-US" sz="2400" dirty="0">
                <a:latin typeface="+mn-lt"/>
              </a:rPr>
              <a:t>Like </a:t>
            </a:r>
            <a:r>
              <a:rPr lang="en-US" sz="2400" dirty="0">
                <a:latin typeface="Consolas" panose="020B0609020204030204" pitchFamily="49" charset="0"/>
              </a:rPr>
              <a:t>abstract</a:t>
            </a:r>
            <a:r>
              <a:rPr lang="en-US" sz="2400" dirty="0">
                <a:latin typeface="+mn-lt"/>
              </a:rPr>
              <a:t> classes, interfaces are typically public types, so they are normally declared in files by themselves with the same name as the interface and the </a:t>
            </a:r>
            <a:r>
              <a:rPr lang="en-US" sz="2400" dirty="0">
                <a:latin typeface="Consolas" panose="020B0609020204030204" pitchFamily="49" charset="0"/>
              </a:rPr>
              <a:t>.cs </a:t>
            </a:r>
            <a:r>
              <a:rPr lang="en-US" sz="2400" dirty="0">
                <a:latin typeface="+mn-lt"/>
              </a:rPr>
              <a:t>file-name extension</a:t>
            </a:r>
            <a:r>
              <a:rPr lang="en-US" sz="2400" dirty="0" smtClean="0">
                <a:latin typeface="+mn-lt"/>
              </a:rPr>
              <a:t>.</a:t>
            </a:r>
            <a:endParaRPr lang="en-US" sz="2400" dirty="0">
              <a:latin typeface="+mn-lt"/>
            </a:endParaRPr>
          </a:p>
        </p:txBody>
      </p:sp>
    </p:spTree>
    <p:extLst>
      <p:ext uri="{BB962C8B-B14F-4D97-AF65-F5344CB8AC3E}">
        <p14:creationId xmlns:p14="http://schemas.microsoft.com/office/powerpoint/2010/main" val="253910042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12.7.1 </a:t>
            </a:r>
            <a:r>
              <a:rPr lang="en-US" dirty="0" smtClean="0"/>
              <a:t>Developing </a:t>
            </a:r>
            <a:r>
              <a:rPr lang="en-US" dirty="0"/>
              <a:t>an IPayable Hierarchy</a:t>
            </a:r>
          </a:p>
        </p:txBody>
      </p:sp>
      <p:sp>
        <p:nvSpPr>
          <p:cNvPr id="3" name="Text Placeholder 2"/>
          <p:cNvSpPr>
            <a:spLocks noGrp="1"/>
          </p:cNvSpPr>
          <p:nvPr>
            <p:ph type="body" idx="1"/>
          </p:nvPr>
        </p:nvSpPr>
        <p:spPr/>
        <p:txBody>
          <a:bodyPr/>
          <a:lstStyle/>
          <a:p>
            <a:pPr>
              <a:buFont typeface="Times New Roman" panose="02020603050405020304" pitchFamily="18" charset="0"/>
              <a:buChar char="•"/>
            </a:pPr>
            <a:r>
              <a:rPr lang="en-US" altLang="en-US" sz="2400" dirty="0">
                <a:solidFill>
                  <a:srgbClr val="000000"/>
                </a:solidFill>
                <a:latin typeface="+mn-lt"/>
                <a:ea typeface="Times New Roman" panose="02020603050405020304" pitchFamily="18" charset="0"/>
                <a:cs typeface="Calibri" panose="020F0502020204030204" pitchFamily="34" charset="0"/>
              </a:rPr>
              <a:t>To build an app that can determine payments for employees and invoices alike, we first create an interface named </a:t>
            </a:r>
            <a:r>
              <a:rPr lang="en-US" altLang="en-US" sz="2400" dirty="0" smtClean="0">
                <a:solidFill>
                  <a:srgbClr val="000000"/>
                </a:solidFill>
                <a:latin typeface="Consolas" panose="020B0609020204030204" pitchFamily="49" charset="0"/>
                <a:ea typeface="Times New Roman" panose="02020603050405020304" pitchFamily="18" charset="0"/>
                <a:cs typeface="Lucida Console" panose="020B0609040504020204" pitchFamily="49" charset="0"/>
              </a:rPr>
              <a:t>Ipayable</a:t>
            </a:r>
            <a:r>
              <a:rPr lang="en-US" altLang="en-US" sz="2400" dirty="0">
                <a:solidFill>
                  <a:srgbClr val="000000"/>
                </a:solidFill>
                <a:latin typeface="+mn-lt"/>
                <a:ea typeface="Times New Roman" panose="02020603050405020304" pitchFamily="18" charset="0"/>
                <a:cs typeface="Calibri" panose="020F0502020204030204" pitchFamily="34" charset="0"/>
              </a:rPr>
              <a:t>.</a:t>
            </a:r>
          </a:p>
          <a:p>
            <a:pPr>
              <a:buFont typeface="Times New Roman" panose="02020603050405020304" pitchFamily="18" charset="0"/>
              <a:buChar char="•"/>
            </a:pPr>
            <a:r>
              <a:rPr lang="en-US" altLang="en-US" sz="2400" dirty="0">
                <a:solidFill>
                  <a:srgbClr val="000000"/>
                </a:solidFill>
                <a:latin typeface="+mn-lt"/>
                <a:ea typeface="Times New Roman" panose="02020603050405020304" pitchFamily="18" charset="0"/>
                <a:cs typeface="Calibri" panose="020F0502020204030204" pitchFamily="34" charset="0"/>
              </a:rPr>
              <a:t>Interface </a:t>
            </a:r>
            <a:r>
              <a:rPr lang="en-US" altLang="en-US" sz="2400" dirty="0">
                <a:solidFill>
                  <a:srgbClr val="000000"/>
                </a:solidFill>
                <a:latin typeface="Consolas" panose="020B0609020204030204" pitchFamily="49" charset="0"/>
                <a:ea typeface="Times New Roman" panose="02020603050405020304" pitchFamily="18" charset="0"/>
                <a:cs typeface="Lucida Console" panose="020B0609040504020204" pitchFamily="49" charset="0"/>
              </a:rPr>
              <a:t>IPayable</a:t>
            </a:r>
            <a:r>
              <a:rPr lang="en-US" altLang="en-US" sz="2400" dirty="0">
                <a:solidFill>
                  <a:srgbClr val="000000"/>
                </a:solidFill>
                <a:latin typeface="+mn-lt"/>
                <a:ea typeface="Times New Roman" panose="02020603050405020304" pitchFamily="18" charset="0"/>
                <a:cs typeface="Calibri" panose="020F0502020204030204" pitchFamily="34" charset="0"/>
              </a:rPr>
              <a:t> contains method </a:t>
            </a:r>
            <a:r>
              <a:rPr lang="en-US" altLang="en-US" sz="2400" dirty="0">
                <a:solidFill>
                  <a:srgbClr val="000000"/>
                </a:solidFill>
                <a:latin typeface="Consolas" panose="020B0609020204030204" pitchFamily="49" charset="0"/>
                <a:ea typeface="Times New Roman" panose="02020603050405020304" pitchFamily="18" charset="0"/>
                <a:cs typeface="Lucida Console" panose="020B0609040504020204" pitchFamily="49" charset="0"/>
              </a:rPr>
              <a:t>GetPaymentAmount</a:t>
            </a:r>
            <a:r>
              <a:rPr lang="en-US" altLang="en-US" sz="2400" dirty="0">
                <a:solidFill>
                  <a:srgbClr val="000000"/>
                </a:solidFill>
                <a:latin typeface="+mn-lt"/>
                <a:ea typeface="Times New Roman" panose="02020603050405020304" pitchFamily="18" charset="0"/>
                <a:cs typeface="Calibri" panose="020F0502020204030204" pitchFamily="34" charset="0"/>
              </a:rPr>
              <a:t> that returns a </a:t>
            </a:r>
            <a:r>
              <a:rPr lang="en-US" altLang="en-US" sz="2400" dirty="0">
                <a:solidFill>
                  <a:srgbClr val="000000"/>
                </a:solidFill>
                <a:latin typeface="Consolas" panose="020B0609020204030204" pitchFamily="49" charset="0"/>
                <a:ea typeface="Times New Roman" panose="02020603050405020304" pitchFamily="18" charset="0"/>
                <a:cs typeface="Lucida Console" panose="020B0609040504020204" pitchFamily="49" charset="0"/>
              </a:rPr>
              <a:t>decimal</a:t>
            </a:r>
            <a:r>
              <a:rPr lang="en-US" altLang="en-US" sz="2400" dirty="0">
                <a:solidFill>
                  <a:srgbClr val="000000"/>
                </a:solidFill>
                <a:latin typeface="+mn-lt"/>
                <a:ea typeface="Times New Roman" panose="02020603050405020304" pitchFamily="18" charset="0"/>
                <a:cs typeface="Calibri" panose="020F0502020204030204" pitchFamily="34" charset="0"/>
              </a:rPr>
              <a:t> amount to be paid for an object of any class that implements the interface</a:t>
            </a:r>
            <a:r>
              <a:rPr lang="en-US" altLang="en-US" sz="2400" dirty="0" smtClean="0">
                <a:solidFill>
                  <a:srgbClr val="000000"/>
                </a:solidFill>
                <a:latin typeface="+mn-lt"/>
                <a:ea typeface="Times New Roman" panose="02020603050405020304" pitchFamily="18" charset="0"/>
                <a:cs typeface="Calibri" panose="020F0502020204030204" pitchFamily="34" charset="0"/>
              </a:rPr>
              <a:t>.</a:t>
            </a:r>
            <a:endParaRPr lang="en-US" altLang="en-US" sz="2400" dirty="0">
              <a:solidFill>
                <a:srgbClr val="5AD9B3"/>
              </a:solidFill>
              <a:latin typeface="+mn-lt"/>
              <a:ea typeface="Times New Roman" panose="02020603050405020304" pitchFamily="18" charset="0"/>
              <a:cs typeface="Calibri" panose="020F0502020204030204" pitchFamily="34" charset="0"/>
            </a:endParaRPr>
          </a:p>
        </p:txBody>
      </p:sp>
    </p:spTree>
    <p:extLst>
      <p:ext uri="{BB962C8B-B14F-4D97-AF65-F5344CB8AC3E}">
        <p14:creationId xmlns:p14="http://schemas.microsoft.com/office/powerpoint/2010/main" val="124739771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Good Programming Practice 12.1</a:t>
            </a:r>
          </a:p>
        </p:txBody>
      </p:sp>
      <p:sp>
        <p:nvSpPr>
          <p:cNvPr id="3" name="Text Placeholder 2"/>
          <p:cNvSpPr>
            <a:spLocks noGrp="1"/>
          </p:cNvSpPr>
          <p:nvPr>
            <p:ph type="body" idx="1"/>
          </p:nvPr>
        </p:nvSpPr>
        <p:spPr/>
        <p:txBody>
          <a:bodyPr/>
          <a:lstStyle/>
          <a:p>
            <a:pPr marL="0" indent="0">
              <a:buNone/>
            </a:pPr>
            <a:r>
              <a:rPr lang="en-US" sz="2400" dirty="0">
                <a:latin typeface="+mn-lt"/>
              </a:rPr>
              <a:t>By convention, the name of an interface begins with </a:t>
            </a:r>
            <a:r>
              <a:rPr lang="en-US" sz="2400" b="1" dirty="0">
                <a:latin typeface="Consolas" panose="020B0609020204030204" pitchFamily="49" charset="0"/>
              </a:rPr>
              <a:t>I</a:t>
            </a:r>
            <a:r>
              <a:rPr lang="en-US" sz="2400" dirty="0">
                <a:latin typeface="+mn-lt"/>
              </a:rPr>
              <a:t> (e.g., </a:t>
            </a:r>
            <a:r>
              <a:rPr lang="en-US" sz="2400" b="1" dirty="0">
                <a:latin typeface="Consolas" panose="020B0609020204030204" pitchFamily="49" charset="0"/>
              </a:rPr>
              <a:t>IPayable</a:t>
            </a:r>
            <a:r>
              <a:rPr lang="en-US" sz="2400" dirty="0">
                <a:latin typeface="+mn-lt"/>
              </a:rPr>
              <a:t>). This helps </a:t>
            </a:r>
            <a:r>
              <a:rPr lang="en-US" sz="2400" dirty="0" smtClean="0">
                <a:latin typeface="+mn-lt"/>
              </a:rPr>
              <a:t>distinguish interfaces </a:t>
            </a:r>
            <a:r>
              <a:rPr lang="en-US" sz="2400" dirty="0">
                <a:latin typeface="+mn-lt"/>
              </a:rPr>
              <a:t>from classes, improving code readability.</a:t>
            </a:r>
          </a:p>
        </p:txBody>
      </p:sp>
    </p:spTree>
    <p:extLst>
      <p:ext uri="{BB962C8B-B14F-4D97-AF65-F5344CB8AC3E}">
        <p14:creationId xmlns:p14="http://schemas.microsoft.com/office/powerpoint/2010/main" val="409038726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Good Programming Practice 12.2</a:t>
            </a:r>
          </a:p>
        </p:txBody>
      </p:sp>
      <p:sp>
        <p:nvSpPr>
          <p:cNvPr id="3" name="Text Placeholder 2"/>
          <p:cNvSpPr>
            <a:spLocks noGrp="1"/>
          </p:cNvSpPr>
          <p:nvPr>
            <p:ph type="body" idx="1"/>
          </p:nvPr>
        </p:nvSpPr>
        <p:spPr/>
        <p:txBody>
          <a:bodyPr/>
          <a:lstStyle/>
          <a:p>
            <a:pPr marL="0" indent="0">
              <a:buNone/>
            </a:pPr>
            <a:r>
              <a:rPr lang="en-US" sz="2400" dirty="0">
                <a:latin typeface="+mn-lt"/>
              </a:rPr>
              <a:t>When declaring a method in an interface, choose a name that describes the method’s </a:t>
            </a:r>
            <a:r>
              <a:rPr lang="en-US" sz="2400" dirty="0" smtClean="0">
                <a:latin typeface="+mn-lt"/>
              </a:rPr>
              <a:t>purpose in </a:t>
            </a:r>
            <a:r>
              <a:rPr lang="en-US" sz="2400" dirty="0">
                <a:latin typeface="+mn-lt"/>
              </a:rPr>
              <a:t>a general manner, because the method may be implemented by a broad range </a:t>
            </a:r>
            <a:r>
              <a:rPr lang="en-US" sz="2400" dirty="0" smtClean="0">
                <a:latin typeface="+mn-lt"/>
              </a:rPr>
              <a:t>of unrelated </a:t>
            </a:r>
            <a:r>
              <a:rPr lang="en-US" sz="2400" dirty="0">
                <a:latin typeface="+mn-lt"/>
              </a:rPr>
              <a:t>classes.</a:t>
            </a:r>
          </a:p>
        </p:txBody>
      </p:sp>
    </p:spTree>
    <p:extLst>
      <p:ext uri="{BB962C8B-B14F-4D97-AF65-F5344CB8AC3E}">
        <p14:creationId xmlns:p14="http://schemas.microsoft.com/office/powerpoint/2010/main" val="54919305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12.7.1 Developing </a:t>
            </a:r>
            <a:r>
              <a:rPr lang="en-US" dirty="0"/>
              <a:t>an IPayable </a:t>
            </a:r>
            <a:r>
              <a:rPr lang="en-US" dirty="0" smtClean="0"/>
              <a:t>Hierarchy</a:t>
            </a:r>
            <a:endParaRPr lang="en-US" dirty="0"/>
          </a:p>
        </p:txBody>
      </p:sp>
      <p:sp>
        <p:nvSpPr>
          <p:cNvPr id="3" name="Text Placeholder 2"/>
          <p:cNvSpPr>
            <a:spLocks noGrp="1"/>
          </p:cNvSpPr>
          <p:nvPr>
            <p:ph type="body" idx="1"/>
          </p:nvPr>
        </p:nvSpPr>
        <p:spPr/>
        <p:txBody>
          <a:bodyPr/>
          <a:lstStyle/>
          <a:p>
            <a:pPr marL="0" indent="0">
              <a:buNone/>
            </a:pPr>
            <a:r>
              <a:rPr lang="en-US" sz="2400" b="1" dirty="0" smtClean="0">
                <a:latin typeface="+mn-lt"/>
              </a:rPr>
              <a:t>U</a:t>
            </a:r>
            <a:r>
              <a:rPr lang="en-US" sz="100" b="1" dirty="0" smtClean="0">
                <a:latin typeface="+mn-lt"/>
              </a:rPr>
              <a:t> </a:t>
            </a:r>
            <a:r>
              <a:rPr lang="en-US" sz="2400" b="1" dirty="0" smtClean="0">
                <a:latin typeface="+mn-lt"/>
              </a:rPr>
              <a:t>M</a:t>
            </a:r>
            <a:r>
              <a:rPr lang="en-US" sz="100" b="1" dirty="0" smtClean="0">
                <a:latin typeface="+mn-lt"/>
              </a:rPr>
              <a:t> </a:t>
            </a:r>
            <a:r>
              <a:rPr lang="en-US" sz="2400" b="1" dirty="0" smtClean="0">
                <a:latin typeface="+mn-lt"/>
              </a:rPr>
              <a:t>L </a:t>
            </a:r>
            <a:r>
              <a:rPr lang="en-US" sz="2400" b="1" dirty="0">
                <a:latin typeface="+mn-lt"/>
              </a:rPr>
              <a:t>Diagram Containing an Interface</a:t>
            </a:r>
          </a:p>
          <a:p>
            <a:r>
              <a:rPr lang="en-US" sz="2400" dirty="0">
                <a:latin typeface="+mn-lt"/>
              </a:rPr>
              <a:t>The </a:t>
            </a:r>
            <a:r>
              <a:rPr lang="en-US" sz="2400" dirty="0" smtClean="0">
                <a:latin typeface="+mn-lt"/>
              </a:rPr>
              <a:t>U</a:t>
            </a:r>
            <a:r>
              <a:rPr lang="en-US" sz="100" dirty="0" smtClean="0">
                <a:latin typeface="+mn-lt"/>
              </a:rPr>
              <a:t> </a:t>
            </a:r>
            <a:r>
              <a:rPr lang="en-US" sz="2400" dirty="0" smtClean="0">
                <a:latin typeface="+mn-lt"/>
              </a:rPr>
              <a:t>M</a:t>
            </a:r>
            <a:r>
              <a:rPr lang="en-US" sz="100" dirty="0" smtClean="0">
                <a:latin typeface="+mn-lt"/>
              </a:rPr>
              <a:t> </a:t>
            </a:r>
            <a:r>
              <a:rPr lang="en-US" sz="2400" dirty="0" smtClean="0">
                <a:latin typeface="+mn-lt"/>
              </a:rPr>
              <a:t>L </a:t>
            </a:r>
            <a:r>
              <a:rPr lang="en-US" sz="2400" dirty="0">
                <a:latin typeface="+mn-lt"/>
              </a:rPr>
              <a:t>class diagram in </a:t>
            </a:r>
            <a:r>
              <a:rPr lang="en-US" sz="2400" dirty="0" smtClean="0">
                <a:latin typeface="+mn-lt"/>
              </a:rPr>
              <a:t>Figure 12.10 shows </a:t>
            </a:r>
            <a:r>
              <a:rPr lang="en-US" sz="2400" dirty="0">
                <a:latin typeface="+mn-lt"/>
              </a:rPr>
              <a:t>the interface and class hierarchy used in our accounts-payable app.</a:t>
            </a:r>
          </a:p>
          <a:p>
            <a:r>
              <a:rPr lang="en-US" sz="2400" dirty="0">
                <a:latin typeface="+mn-lt"/>
              </a:rPr>
              <a:t>The </a:t>
            </a:r>
            <a:r>
              <a:rPr lang="en-US" sz="2400" dirty="0" smtClean="0">
                <a:latin typeface="+mn-lt"/>
              </a:rPr>
              <a:t>U</a:t>
            </a:r>
            <a:r>
              <a:rPr lang="en-US" sz="100" dirty="0" smtClean="0">
                <a:latin typeface="+mn-lt"/>
              </a:rPr>
              <a:t> </a:t>
            </a:r>
            <a:r>
              <a:rPr lang="en-US" sz="2400" dirty="0" smtClean="0">
                <a:latin typeface="+mn-lt"/>
              </a:rPr>
              <a:t>M</a:t>
            </a:r>
            <a:r>
              <a:rPr lang="en-US" sz="100" dirty="0" smtClean="0">
                <a:latin typeface="+mn-lt"/>
              </a:rPr>
              <a:t> </a:t>
            </a:r>
            <a:r>
              <a:rPr lang="en-US" sz="2400" dirty="0" smtClean="0">
                <a:latin typeface="+mn-lt"/>
              </a:rPr>
              <a:t>L </a:t>
            </a:r>
            <a:r>
              <a:rPr lang="en-US" sz="2400" dirty="0">
                <a:latin typeface="+mn-lt"/>
              </a:rPr>
              <a:t>distinguishes an interface from a class by placing the word “interface” in </a:t>
            </a:r>
            <a:r>
              <a:rPr lang="en-US" sz="2400" dirty="0" smtClean="0">
                <a:latin typeface="+mn-lt"/>
              </a:rPr>
              <a:t>guillemets</a:t>
            </a:r>
            <a:endParaRPr lang="en-US" sz="2400" dirty="0">
              <a:latin typeface="+mn-lt"/>
            </a:endParaRPr>
          </a:p>
        </p:txBody>
      </p:sp>
      <p:pic>
        <p:nvPicPr>
          <p:cNvPr id="5" name="Picture 4" descr="Guillemet left and guillemet right symbols"/>
          <p:cNvPicPr>
            <a:picLocks noChangeAspect="1"/>
          </p:cNvPicPr>
          <p:nvPr/>
        </p:nvPicPr>
        <p:blipFill rotWithShape="1">
          <a:blip r:embed="rId2"/>
          <a:srcRect l="21152" t="22670" b="19691"/>
          <a:stretch/>
        </p:blipFill>
        <p:spPr>
          <a:xfrm>
            <a:off x="6304548" y="3930316"/>
            <a:ext cx="1446916" cy="368968"/>
          </a:xfrm>
          <a:prstGeom prst="rect">
            <a:avLst/>
          </a:prstGeom>
        </p:spPr>
      </p:pic>
      <p:sp>
        <p:nvSpPr>
          <p:cNvPr id="4" name="Text Placeholder 3"/>
          <p:cNvSpPr>
            <a:spLocks noGrp="1"/>
          </p:cNvSpPr>
          <p:nvPr>
            <p:ph type="body" idx="2"/>
          </p:nvPr>
        </p:nvSpPr>
        <p:spPr>
          <a:xfrm>
            <a:off x="457200" y="3801983"/>
            <a:ext cx="8229600" cy="1698542"/>
          </a:xfrm>
        </p:spPr>
        <p:txBody>
          <a:bodyPr/>
          <a:lstStyle/>
          <a:p>
            <a:pPr marL="273050" indent="6818313">
              <a:buNone/>
            </a:pPr>
            <a:r>
              <a:rPr lang="en-US" sz="2400" dirty="0">
                <a:latin typeface="+mn-lt"/>
              </a:rPr>
              <a:t>above the interface name.</a:t>
            </a:r>
          </a:p>
          <a:p>
            <a:r>
              <a:rPr lang="en-US" sz="2400" dirty="0">
                <a:latin typeface="+mn-lt"/>
              </a:rPr>
              <a:t>The U</a:t>
            </a:r>
            <a:r>
              <a:rPr lang="en-US" sz="100" dirty="0">
                <a:latin typeface="+mn-lt"/>
              </a:rPr>
              <a:t> </a:t>
            </a:r>
            <a:r>
              <a:rPr lang="en-US" sz="2400" dirty="0">
                <a:latin typeface="+mn-lt"/>
              </a:rPr>
              <a:t>M</a:t>
            </a:r>
            <a:r>
              <a:rPr lang="en-US" sz="100" dirty="0">
                <a:latin typeface="+mn-lt"/>
              </a:rPr>
              <a:t> </a:t>
            </a:r>
            <a:r>
              <a:rPr lang="en-US" sz="2400" dirty="0">
                <a:latin typeface="+mn-lt"/>
              </a:rPr>
              <a:t>L expresses the relationship between a class and an interface through a realization</a:t>
            </a:r>
            <a:r>
              <a:rPr lang="en-US" sz="2400" dirty="0" smtClean="0">
                <a:latin typeface="+mn-lt"/>
              </a:rPr>
              <a:t>.</a:t>
            </a:r>
            <a:endParaRPr lang="en-US" sz="2400" dirty="0">
              <a:latin typeface="+mn-lt"/>
            </a:endParaRPr>
          </a:p>
        </p:txBody>
      </p:sp>
    </p:spTree>
    <p:extLst>
      <p:ext uri="{BB962C8B-B14F-4D97-AF65-F5344CB8AC3E}">
        <p14:creationId xmlns:p14="http://schemas.microsoft.com/office/powerpoint/2010/main" val="40101607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12.2 </a:t>
            </a:r>
            <a:r>
              <a:rPr lang="en-US" dirty="0" smtClean="0"/>
              <a:t>Polymorphism </a:t>
            </a:r>
            <a:r>
              <a:rPr lang="en-US" dirty="0"/>
              <a:t>Examples </a:t>
            </a:r>
            <a:r>
              <a:rPr lang="en-US" sz="2000" b="0" dirty="0" smtClean="0"/>
              <a:t>(2 </a:t>
            </a:r>
            <a:r>
              <a:rPr lang="en-US" sz="2000" b="0" dirty="0"/>
              <a:t>of 2)</a:t>
            </a:r>
            <a:endParaRPr lang="en-US" dirty="0"/>
          </a:p>
        </p:txBody>
      </p:sp>
      <p:sp>
        <p:nvSpPr>
          <p:cNvPr id="3" name="Text Placeholder 2"/>
          <p:cNvSpPr>
            <a:spLocks noGrp="1"/>
          </p:cNvSpPr>
          <p:nvPr>
            <p:ph type="body" idx="1"/>
          </p:nvPr>
        </p:nvSpPr>
        <p:spPr>
          <a:xfrm>
            <a:off x="457200" y="1600200"/>
            <a:ext cx="8229600" cy="4739640"/>
          </a:xfrm>
        </p:spPr>
        <p:txBody>
          <a:bodyPr/>
          <a:lstStyle/>
          <a:p>
            <a:r>
              <a:rPr lang="en-US" altLang="en-US" sz="2200" dirty="0">
                <a:latin typeface="+mn-lt"/>
              </a:rPr>
              <a:t>As another example, suppose we design a video game that manipulates objects of many different types, including objects of classes </a:t>
            </a:r>
            <a:r>
              <a:rPr lang="en-US" altLang="en-US" sz="2200" dirty="0">
                <a:latin typeface="Consolas" panose="020B0609020204030204" pitchFamily="49" charset="0"/>
              </a:rPr>
              <a:t>Martian, Venusian, Plutonian, SpaceShip </a:t>
            </a:r>
            <a:r>
              <a:rPr lang="en-US" altLang="en-US" sz="2200" dirty="0">
                <a:latin typeface="+mn-lt"/>
              </a:rPr>
              <a:t>and </a:t>
            </a:r>
            <a:r>
              <a:rPr lang="en-US" altLang="en-US" sz="2200" dirty="0">
                <a:latin typeface="Consolas" panose="020B0609020204030204" pitchFamily="49" charset="0"/>
              </a:rPr>
              <a:t>La­serBeam</a:t>
            </a:r>
            <a:r>
              <a:rPr lang="en-US" altLang="en-US" sz="2200" dirty="0">
                <a:latin typeface="+mn-lt"/>
              </a:rPr>
              <a:t>.</a:t>
            </a:r>
          </a:p>
          <a:p>
            <a:r>
              <a:rPr lang="en-US" altLang="en-US" sz="2200" dirty="0">
                <a:latin typeface="+mn-lt"/>
              </a:rPr>
              <a:t>Each class inherits from the common base class </a:t>
            </a:r>
            <a:r>
              <a:rPr lang="en-US" altLang="en-US" sz="2200" dirty="0">
                <a:latin typeface="Consolas" panose="020B0609020204030204" pitchFamily="49" charset="0"/>
              </a:rPr>
              <a:t>SpaceObject,</a:t>
            </a:r>
            <a:r>
              <a:rPr lang="en-US" altLang="en-US" sz="2200" dirty="0">
                <a:latin typeface="+mn-lt"/>
              </a:rPr>
              <a:t> which contains method </a:t>
            </a:r>
            <a:r>
              <a:rPr lang="en-US" altLang="en-US" sz="2200" dirty="0">
                <a:latin typeface="Consolas" panose="020B0609020204030204" pitchFamily="49" charset="0"/>
              </a:rPr>
              <a:t>Draw</a:t>
            </a:r>
            <a:r>
              <a:rPr lang="en-US" altLang="en-US" sz="2200" dirty="0">
                <a:latin typeface="+mn-lt"/>
              </a:rPr>
              <a:t>.</a:t>
            </a:r>
          </a:p>
          <a:p>
            <a:r>
              <a:rPr lang="en-US" altLang="en-US" sz="2200" dirty="0">
                <a:latin typeface="+mn-lt"/>
              </a:rPr>
              <a:t>A screen-manager app maintains a collection (e.g., a </a:t>
            </a:r>
            <a:r>
              <a:rPr lang="en-US" altLang="en-US" sz="2200" dirty="0">
                <a:latin typeface="Consolas" panose="020B0609020204030204" pitchFamily="49" charset="0"/>
              </a:rPr>
              <a:t>SpaceObject</a:t>
            </a:r>
            <a:r>
              <a:rPr lang="en-US" altLang="en-US" sz="2200" dirty="0">
                <a:latin typeface="+mn-lt"/>
              </a:rPr>
              <a:t> array) of references to objects of the various classes</a:t>
            </a:r>
            <a:r>
              <a:rPr lang="en-US" altLang="en-US" sz="2200" dirty="0" smtClean="0">
                <a:latin typeface="+mn-lt"/>
              </a:rPr>
              <a:t>.</a:t>
            </a:r>
            <a:endParaRPr lang="en-US" altLang="en-US" sz="2200" dirty="0">
              <a:latin typeface="+mn-lt"/>
            </a:endParaRPr>
          </a:p>
          <a:p>
            <a:r>
              <a:rPr lang="en-US" altLang="en-US" sz="2200" dirty="0">
                <a:latin typeface="+mn-lt"/>
              </a:rPr>
              <a:t>To refresh the screen, the screen manager periodically sends each object the same message—namely, </a:t>
            </a:r>
            <a:r>
              <a:rPr lang="en-US" altLang="en-US" sz="2200" dirty="0">
                <a:latin typeface="Consolas" panose="020B0609020204030204" pitchFamily="49" charset="0"/>
              </a:rPr>
              <a:t>Draw,</a:t>
            </a:r>
            <a:r>
              <a:rPr lang="en-US" altLang="en-US" sz="2200" dirty="0">
                <a:latin typeface="+mn-lt"/>
              </a:rPr>
              <a:t> while object responds in a unique way</a:t>
            </a:r>
            <a:r>
              <a:rPr lang="en-US" altLang="en-US" sz="2200" dirty="0" smtClean="0">
                <a:latin typeface="+mn-lt"/>
              </a:rPr>
              <a:t>.</a:t>
            </a:r>
            <a:endParaRPr lang="en-US" altLang="en-US" sz="2200" dirty="0">
              <a:latin typeface="+mn-lt"/>
            </a:endParaRPr>
          </a:p>
        </p:txBody>
      </p:sp>
    </p:spTree>
    <p:extLst>
      <p:ext uri="{BB962C8B-B14F-4D97-AF65-F5344CB8AC3E}">
        <p14:creationId xmlns:p14="http://schemas.microsoft.com/office/powerpoint/2010/main" val="56029919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smtClean="0"/>
              <a:t>Figure </a:t>
            </a:r>
            <a:r>
              <a:rPr lang="en-US" dirty="0"/>
              <a:t>12.10 </a:t>
            </a:r>
            <a:r>
              <a:rPr lang="en-US" dirty="0" smtClean="0">
                <a:latin typeface="Consolas" panose="020B0609020204030204" pitchFamily="49" charset="0"/>
              </a:rPr>
              <a:t>IPayable</a:t>
            </a:r>
            <a:r>
              <a:rPr lang="en-US" dirty="0" smtClean="0"/>
              <a:t> Interface </a:t>
            </a:r>
            <a:r>
              <a:rPr lang="en-US" dirty="0"/>
              <a:t>and </a:t>
            </a:r>
            <a:r>
              <a:rPr lang="en-US" dirty="0" smtClean="0"/>
              <a:t>Class Hierarchy U</a:t>
            </a:r>
            <a:r>
              <a:rPr lang="en-US" sz="100" dirty="0" smtClean="0"/>
              <a:t> </a:t>
            </a:r>
            <a:r>
              <a:rPr lang="en-US" dirty="0" smtClean="0"/>
              <a:t>M</a:t>
            </a:r>
            <a:r>
              <a:rPr lang="en-US" sz="100" dirty="0" smtClean="0"/>
              <a:t> </a:t>
            </a:r>
            <a:r>
              <a:rPr lang="en-US" dirty="0" smtClean="0"/>
              <a:t>L Class Diagram</a:t>
            </a:r>
            <a:endParaRPr lang="en-US" dirty="0"/>
          </a:p>
        </p:txBody>
      </p:sp>
      <p:pic>
        <p:nvPicPr>
          <p:cNvPr id="5" name="Picture 4" descr="The classes invoice and employee are interfaced to I payable. The salaried employee is interfaced to the class employee."/>
          <p:cNvPicPr>
            <a:picLocks noGrp="1" noChangeAspect="1"/>
          </p:cNvPicPr>
          <p:nvPr isPhoto="1"/>
        </p:nvPicPr>
        <p:blipFill rotWithShape="1">
          <a:blip r:embed="rId2">
            <a:lum/>
            <a:extLst>
              <a:ext uri="{28A0092B-C50C-407E-A947-70E740481C1C}">
                <a14:useLocalDpi xmlns:a14="http://schemas.microsoft.com/office/drawing/2010/main" val="0"/>
              </a:ext>
            </a:extLst>
          </a:blip>
          <a:srcRect l="4653" t="9358" r="4527" b="18211"/>
          <a:stretch/>
        </p:blipFill>
        <p:spPr>
          <a:xfrm>
            <a:off x="663756" y="1752942"/>
            <a:ext cx="7816488" cy="2883130"/>
          </a:xfrm>
          <a:prstGeom prst="rect">
            <a:avLst/>
          </a:prstGeom>
          <a:noFill/>
          <a:ln>
            <a:noFill/>
          </a:ln>
        </p:spPr>
      </p:pic>
    </p:spTree>
    <p:extLst>
      <p:ext uri="{BB962C8B-B14F-4D97-AF65-F5344CB8AC3E}">
        <p14:creationId xmlns:p14="http://schemas.microsoft.com/office/powerpoint/2010/main" val="28788050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12.7.2 Declaring </a:t>
            </a:r>
            <a:r>
              <a:rPr lang="en-US" dirty="0"/>
              <a:t>Interface IPayable</a:t>
            </a:r>
            <a:endParaRPr lang="en-US" b="0" dirty="0"/>
          </a:p>
        </p:txBody>
      </p:sp>
      <p:sp>
        <p:nvSpPr>
          <p:cNvPr id="5" name="Text Placeholder 4"/>
          <p:cNvSpPr>
            <a:spLocks noGrp="1"/>
          </p:cNvSpPr>
          <p:nvPr>
            <p:ph type="body" idx="1"/>
          </p:nvPr>
        </p:nvSpPr>
        <p:spPr/>
        <p:txBody>
          <a:bodyPr/>
          <a:lstStyle/>
          <a:p>
            <a:r>
              <a:rPr lang="en-US" altLang="en-US" sz="2400" dirty="0">
                <a:latin typeface="+mn-lt"/>
              </a:rPr>
              <a:t>Interface </a:t>
            </a:r>
            <a:r>
              <a:rPr lang="en-US" altLang="en-US" sz="2400" dirty="0">
                <a:latin typeface="Consolas" panose="020B0609020204030204" pitchFamily="49" charset="0"/>
              </a:rPr>
              <a:t>IPayable</a:t>
            </a:r>
            <a:r>
              <a:rPr lang="en-US" altLang="en-US" sz="2400" dirty="0">
                <a:latin typeface="+mn-lt"/>
              </a:rPr>
              <a:t> is declared in </a:t>
            </a:r>
            <a:r>
              <a:rPr lang="en-US" altLang="en-US" sz="2400" dirty="0" smtClean="0">
                <a:latin typeface="+mn-lt"/>
              </a:rPr>
              <a:t>Figure 12.11.</a:t>
            </a:r>
            <a:endParaRPr lang="en-US" altLang="en-US" sz="2400" dirty="0">
              <a:latin typeface="+mn-lt"/>
            </a:endParaRPr>
          </a:p>
        </p:txBody>
      </p:sp>
    </p:spTree>
    <p:extLst>
      <p:ext uri="{BB962C8B-B14F-4D97-AF65-F5344CB8AC3E}">
        <p14:creationId xmlns:p14="http://schemas.microsoft.com/office/powerpoint/2010/main" val="4581292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smtClean="0"/>
              <a:t>Figure </a:t>
            </a:r>
            <a:r>
              <a:rPr lang="en-US" dirty="0"/>
              <a:t>12.11 </a:t>
            </a:r>
            <a:r>
              <a:rPr lang="en-US" dirty="0" smtClean="0">
                <a:latin typeface="Consolas" panose="020B0609020204030204" pitchFamily="49" charset="0"/>
              </a:rPr>
              <a:t>IPayable</a:t>
            </a:r>
            <a:r>
              <a:rPr lang="en-US" dirty="0" smtClean="0"/>
              <a:t> Interface Declaration</a:t>
            </a:r>
            <a:endParaRPr lang="en-US" dirty="0"/>
          </a:p>
        </p:txBody>
      </p:sp>
      <p:pic>
        <p:nvPicPr>
          <p:cNvPr id="6" name="Picture 5" descr="Program code. Line 1: forward slash, forward slash, f i g period 12.11, colon, i payable, period, c s. Line 2: forward slash, forward slash, i payable interface declaration. Line 3: public interface i payable. Line 4: left brace. Line 5: decimal get payment amount, left parenthesis, right parenthesis, semi colon, forward slash, forward slash, calculate payment, semi colon, no implementation. Line 6: right brac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0809" y="1682741"/>
            <a:ext cx="7722382" cy="1462163"/>
          </a:xfrm>
          <a:prstGeom prst="rect">
            <a:avLst/>
          </a:prstGeom>
        </p:spPr>
      </p:pic>
    </p:spTree>
    <p:extLst>
      <p:ext uri="{BB962C8B-B14F-4D97-AF65-F5344CB8AC3E}">
        <p14:creationId xmlns:p14="http://schemas.microsoft.com/office/powerpoint/2010/main" val="142841089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12.7.3</a:t>
            </a:r>
            <a:r>
              <a:rPr lang="en-US" dirty="0"/>
              <a:t> Creating Class Invoice</a:t>
            </a:r>
          </a:p>
        </p:txBody>
      </p:sp>
      <p:sp>
        <p:nvSpPr>
          <p:cNvPr id="4" name="Text Placeholder 3"/>
          <p:cNvSpPr>
            <a:spLocks noGrp="1"/>
          </p:cNvSpPr>
          <p:nvPr>
            <p:ph type="body" idx="1"/>
          </p:nvPr>
        </p:nvSpPr>
        <p:spPr/>
        <p:txBody>
          <a:bodyPr/>
          <a:lstStyle/>
          <a:p>
            <a:r>
              <a:rPr lang="en-US" altLang="en-US" sz="2400" dirty="0">
                <a:latin typeface="+mn-lt"/>
              </a:rPr>
              <a:t>Class </a:t>
            </a:r>
            <a:r>
              <a:rPr lang="en-US" altLang="en-US" sz="2400" dirty="0">
                <a:latin typeface="Consolas" panose="020B0609020204030204" pitchFamily="49" charset="0"/>
              </a:rPr>
              <a:t>Invoice</a:t>
            </a:r>
            <a:r>
              <a:rPr lang="en-US" altLang="en-US" sz="2400" dirty="0">
                <a:latin typeface="+mn-lt"/>
              </a:rPr>
              <a:t> </a:t>
            </a:r>
            <a:r>
              <a:rPr lang="en-US" altLang="en-US" sz="2400" dirty="0" smtClean="0">
                <a:latin typeface="+mn-lt"/>
              </a:rPr>
              <a:t>(Figure 12.12) </a:t>
            </a:r>
            <a:r>
              <a:rPr lang="en-US" altLang="en-US" sz="2400" dirty="0">
                <a:latin typeface="+mn-lt"/>
              </a:rPr>
              <a:t>represents a simple invoice that contains billing information for one kind of part</a:t>
            </a:r>
            <a:r>
              <a:rPr lang="en-US" altLang="en-US" sz="2400" dirty="0" smtClean="0">
                <a:latin typeface="+mn-lt"/>
              </a:rPr>
              <a:t>.</a:t>
            </a:r>
            <a:endParaRPr lang="en-US" altLang="en-US" sz="2400" dirty="0">
              <a:latin typeface="+mn-lt"/>
            </a:endParaRPr>
          </a:p>
        </p:txBody>
      </p:sp>
    </p:spTree>
    <p:extLst>
      <p:ext uri="{BB962C8B-B14F-4D97-AF65-F5344CB8AC3E}">
        <p14:creationId xmlns:p14="http://schemas.microsoft.com/office/powerpoint/2010/main" val="225472559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smtClean="0"/>
              <a:t>Figure </a:t>
            </a:r>
            <a:r>
              <a:rPr lang="en-US" dirty="0"/>
              <a:t>12.12 </a:t>
            </a:r>
            <a:r>
              <a:rPr lang="en-US" dirty="0" smtClean="0">
                <a:latin typeface="Consolas" panose="020B0609020204030204" pitchFamily="49" charset="0"/>
              </a:rPr>
              <a:t>Invoice</a:t>
            </a:r>
            <a:r>
              <a:rPr lang="en-US" dirty="0" smtClean="0"/>
              <a:t> Class Implements </a:t>
            </a:r>
            <a:r>
              <a:rPr lang="en-US" dirty="0" smtClean="0">
                <a:latin typeface="Consolas" panose="020B0609020204030204" pitchFamily="49" charset="0"/>
              </a:rPr>
              <a:t>Ipayable</a:t>
            </a:r>
            <a:r>
              <a:rPr lang="en-US" dirty="0" smtClean="0"/>
              <a:t> </a:t>
            </a:r>
            <a:r>
              <a:rPr lang="en-US" sz="2000" b="0" dirty="0" smtClean="0"/>
              <a:t>(1 of 4)</a:t>
            </a:r>
            <a:endParaRPr lang="en-US" sz="2000" b="0" dirty="0"/>
          </a:p>
        </p:txBody>
      </p:sp>
      <p:pic>
        <p:nvPicPr>
          <p:cNvPr id="6" name="Picture 5" descr="Program code for invoice class that implements i payable. Line 1: forward slash, forward slash, f i g period 12.12, colon, invoice, period, c s. Line 2: forward slash, forward slash, invoice class implements i payable. Line 3: using system, semicolon. Line 4: blank. Line 5: public class invoice, colon, i payable. Line 6: left brace. Line 7, indented once: public string part number, left brace, get, semicolon, right brace. Line 8, indented once: public string part description, left brace, get, semicolon, right brace. Line 9, indented once: private i n t quantity, semicolon. Line 10, indented once: private decimal price per item, semicolon. Line 11: blank. Line 12, indented once: forward slash, forward slash, four-parameter constructor. Line 13, indented once: public invoice, left parenthesis, string part number, comma, string part description, comma, i n t quantity, comma. Line 14, indented twice: decimal price per item, right parenthesis. Line 15, indented once: left brace. Line 16, indented twice: part number = part number, semicolon. Line 17, indented twice: part description = part description, semicolon. Line 18, indented twice: quantity = quantity, semicolon, forward slash, forward slash, validate quantity. Line 19, indented twice: price per item = price per item, semicolon, forward slash, forward slash, validate price per item. Line 20, indented once: right brace. Line 21: blank."/>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2141" y="1614445"/>
            <a:ext cx="7419718" cy="4303606"/>
          </a:xfrm>
          <a:prstGeom prst="rect">
            <a:avLst/>
          </a:prstGeom>
        </p:spPr>
      </p:pic>
    </p:spTree>
    <p:extLst>
      <p:ext uri="{BB962C8B-B14F-4D97-AF65-F5344CB8AC3E}">
        <p14:creationId xmlns:p14="http://schemas.microsoft.com/office/powerpoint/2010/main" val="233030928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a:t>Figure 12.12 </a:t>
            </a:r>
            <a:r>
              <a:rPr lang="en-US" dirty="0">
                <a:latin typeface="Consolas" panose="020B0609020204030204" pitchFamily="49" charset="0"/>
              </a:rPr>
              <a:t>Invoice</a:t>
            </a:r>
            <a:r>
              <a:rPr lang="en-US" dirty="0"/>
              <a:t> Class Implements </a:t>
            </a:r>
            <a:r>
              <a:rPr lang="en-US" dirty="0">
                <a:latin typeface="Consolas" panose="020B0609020204030204" pitchFamily="49" charset="0"/>
              </a:rPr>
              <a:t>Ipayable</a:t>
            </a:r>
            <a:r>
              <a:rPr lang="en-US" dirty="0"/>
              <a:t> </a:t>
            </a:r>
            <a:r>
              <a:rPr lang="en-US" sz="2000" b="0" dirty="0" smtClean="0"/>
              <a:t>(2 </a:t>
            </a:r>
            <a:r>
              <a:rPr lang="en-US" sz="2000" b="0" dirty="0"/>
              <a:t>of 4)</a:t>
            </a:r>
            <a:endParaRPr lang="en-US" dirty="0"/>
          </a:p>
        </p:txBody>
      </p:sp>
      <p:pic>
        <p:nvPicPr>
          <p:cNvPr id="3" name="Picture 2" descr="Code has 18 lines, starting at line 22, as follows. Line 22. Forward slash forward slash property that gets and sets the quantity on the invoice. Line 23. Public I n t quantity. Line 24. Left brace. Line 25, indented once. Get. Line 26, indented once. Left brace. Line 27, indented twice. Return quantity semicolon. Line 28, indented once. Right brace. Line 29, indented once. Set. Line 30, indented once. Left brace. Line 31, indented twice. If left parenthesis value right angle bracket 0 right parenthesis forward slash forward slash validation. Line 32, indented twice. Left brace. Line 33, indented three times. Throw new argument out of range exception left parenthesis name of left parenthesis value right parenthesis comma. Line 34, indented four times. Value comma dollar symbol double quote left brace name of left parenthesis quantity right parenthesis right brace must be right angle bracket equals 0 double quote right parenthesis semicolon. Line 35, indented twice. Right brace. Line 36. Blank. Line 37, indented twice. Quantity equals value semicolon. Line 38, indented once. Right brace. Line 39. Right brac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6014" y="1685105"/>
            <a:ext cx="7991970" cy="4088687"/>
          </a:xfrm>
          <a:prstGeom prst="rect">
            <a:avLst/>
          </a:prstGeom>
        </p:spPr>
      </p:pic>
    </p:spTree>
    <p:extLst>
      <p:ext uri="{BB962C8B-B14F-4D97-AF65-F5344CB8AC3E}">
        <p14:creationId xmlns:p14="http://schemas.microsoft.com/office/powerpoint/2010/main" val="155926899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a:t>Figure 12.12 </a:t>
            </a:r>
            <a:r>
              <a:rPr lang="en-US" dirty="0">
                <a:latin typeface="Consolas" panose="020B0609020204030204" pitchFamily="49" charset="0"/>
              </a:rPr>
              <a:t>Invoice</a:t>
            </a:r>
            <a:r>
              <a:rPr lang="en-US" dirty="0"/>
              <a:t> Class Implements </a:t>
            </a:r>
            <a:r>
              <a:rPr lang="en-US" dirty="0">
                <a:latin typeface="Consolas" panose="020B0609020204030204" pitchFamily="49" charset="0"/>
              </a:rPr>
              <a:t>Ipayable</a:t>
            </a:r>
            <a:r>
              <a:rPr lang="en-US" dirty="0"/>
              <a:t> </a:t>
            </a:r>
            <a:r>
              <a:rPr lang="en-US" sz="2000" b="0" dirty="0" smtClean="0"/>
              <a:t>(3 </a:t>
            </a:r>
            <a:r>
              <a:rPr lang="en-US" sz="2000" b="0" dirty="0"/>
              <a:t>of 4)</a:t>
            </a:r>
            <a:endParaRPr lang="en-US" dirty="0"/>
          </a:p>
        </p:txBody>
      </p:sp>
      <p:pic>
        <p:nvPicPr>
          <p:cNvPr id="4" name="Picture 3" descr="Program code for invoice class that implements i payable. Line 41, indented once: forward slash, forward slash, property that gets and sets the price per item. Line 42, indented once: public decimal price per item. Line 43, indented once: left brace. Line 44, indented twice: get. Line 45, indented twice: left brace. Line 46, indented 3 times: return price per item, semicolon. Line 47, indented twice: right brace. Line 48, indented twice: set. Line 49, indented twice: left brace. Line 50, indented 3 times: if, left parenthesis, value, left angle bracket, 0, right parenthesis, forward slash, forward slash, validation. Line 51, indented 3 times: left brace. Line 52, indented 4 times: throw new argument out of range exception, left parenthesis, name of, left parenthesis, value, right parenthesis, comma. Line 53, indented 5 times: value, comma, dollar sign, open quotes, left brace, name of, left parenthesis, price per item, right parenthesis, right brace, must be, right angle bracket = 0, close quotes, right parenthesis, semicolon. Line 54, indented 3 times: right brace. Line 55: blank. Line 56, indented 3 times: price per item = value, semicolon. Line 57, indented twice: right brace. Line 58, indented once: right brac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5240" y="1658815"/>
            <a:ext cx="7273520" cy="4462637"/>
          </a:xfrm>
          <a:prstGeom prst="rect">
            <a:avLst/>
          </a:prstGeom>
        </p:spPr>
      </p:pic>
    </p:spTree>
    <p:extLst>
      <p:ext uri="{BB962C8B-B14F-4D97-AF65-F5344CB8AC3E}">
        <p14:creationId xmlns:p14="http://schemas.microsoft.com/office/powerpoint/2010/main" val="59820921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a:t>Figure 12.12 </a:t>
            </a:r>
            <a:r>
              <a:rPr lang="en-US" dirty="0">
                <a:latin typeface="Consolas" panose="020B0609020204030204" pitchFamily="49" charset="0"/>
              </a:rPr>
              <a:t>Invoice</a:t>
            </a:r>
            <a:r>
              <a:rPr lang="en-US" dirty="0"/>
              <a:t> Class Implements </a:t>
            </a:r>
            <a:r>
              <a:rPr lang="en-US" dirty="0">
                <a:latin typeface="Consolas" panose="020B0609020204030204" pitchFamily="49" charset="0"/>
              </a:rPr>
              <a:t>Ipayable</a:t>
            </a:r>
            <a:r>
              <a:rPr lang="en-US" dirty="0"/>
              <a:t> </a:t>
            </a:r>
            <a:r>
              <a:rPr lang="en-US" sz="2000" b="0" dirty="0" smtClean="0"/>
              <a:t>(4 </a:t>
            </a:r>
            <a:r>
              <a:rPr lang="en-US" sz="2000" b="0" dirty="0"/>
              <a:t>of 4)</a:t>
            </a:r>
            <a:endParaRPr lang="en-US" dirty="0"/>
          </a:p>
        </p:txBody>
      </p:sp>
      <p:pic>
        <p:nvPicPr>
          <p:cNvPr id="4" name="Picture 3" descr="Program code for invoice class that implements i payable. Line 59: blank. Line 60, indented once: forward slash, forward slash, return string representation of invoice object. Line 61, indented once: public override string to string, left parenthesis, right parenthesis = right angle bracket. Line 62, indented twice: dollar sign, open quotes, invoice, colon, back slash n part number colon, left brace, part number, right brace, left parenthesis, left brace, part description, right brace, right parenthesis, back slash, n, close quotes +. Line 63, indented twice: dollar sign, open quotes, quantity, colon, left brace, quantity, right brace, back slash, n price per item colon, left brace, price per item, colon, c, right brace, close quotes, semicolon. Line 64: blank. Line 65, indented once: forward slash, forward slash, method required to carry out contract with interface i payable. Line 66, indented once: public decimal get payment amount, left parenthesis, right parenthesis, = right angle bracket, quantity, asterisk, price per item, semicolon. Line 67: right brac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3909" y="1703442"/>
            <a:ext cx="7876180" cy="2173078"/>
          </a:xfrm>
          <a:prstGeom prst="rect">
            <a:avLst/>
          </a:prstGeom>
        </p:spPr>
      </p:pic>
    </p:spTree>
    <p:extLst>
      <p:ext uri="{BB962C8B-B14F-4D97-AF65-F5344CB8AC3E}">
        <p14:creationId xmlns:p14="http://schemas.microsoft.com/office/powerpoint/2010/main" val="170366712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Software Engineering Observation 12.6</a:t>
            </a:r>
          </a:p>
        </p:txBody>
      </p:sp>
      <p:graphicFrame>
        <p:nvGraphicFramePr>
          <p:cNvPr id="5" name="Object 4" descr="C sharp"/>
          <p:cNvGraphicFramePr>
            <a:graphicFrameLocks noChangeAspect="1"/>
          </p:cNvGraphicFramePr>
          <p:nvPr>
            <p:extLst>
              <p:ext uri="{D42A27DB-BD31-4B8C-83A1-F6EECF244321}">
                <p14:modId xmlns:p14="http://schemas.microsoft.com/office/powerpoint/2010/main" val="3888446932"/>
              </p:ext>
            </p:extLst>
          </p:nvPr>
        </p:nvGraphicFramePr>
        <p:xfrm>
          <a:off x="532866" y="1737008"/>
          <a:ext cx="442749" cy="326240"/>
        </p:xfrm>
        <a:graphic>
          <a:graphicData uri="http://schemas.openxmlformats.org/presentationml/2006/ole">
            <mc:AlternateContent xmlns:mc="http://schemas.openxmlformats.org/markup-compatibility/2006">
              <mc:Choice xmlns:v="urn:schemas-microsoft-com:vml" Requires="v">
                <p:oleObj spid="_x0000_s2102" name="Equation" r:id="rId3" imgW="241200" imgH="177480" progId="Equation.DSMT4">
                  <p:embed/>
                </p:oleObj>
              </mc:Choice>
              <mc:Fallback>
                <p:oleObj name="Equation" r:id="rId3" imgW="241200" imgH="177480" progId="Equation.DSMT4">
                  <p:embed/>
                  <p:pic>
                    <p:nvPicPr>
                      <p:cNvPr id="6" name="Object 5"/>
                      <p:cNvPicPr/>
                      <p:nvPr/>
                    </p:nvPicPr>
                    <p:blipFill>
                      <a:blip r:embed="rId4"/>
                      <a:stretch>
                        <a:fillRect/>
                      </a:stretch>
                    </p:blipFill>
                    <p:spPr>
                      <a:xfrm>
                        <a:off x="532866" y="1737008"/>
                        <a:ext cx="442749" cy="326240"/>
                      </a:xfrm>
                      <a:prstGeom prst="rect">
                        <a:avLst/>
                      </a:prstGeom>
                    </p:spPr>
                  </p:pic>
                </p:oleObj>
              </mc:Fallback>
            </mc:AlternateContent>
          </a:graphicData>
        </a:graphic>
      </p:graphicFrame>
      <p:sp>
        <p:nvSpPr>
          <p:cNvPr id="4" name="Text Placeholder 3"/>
          <p:cNvSpPr>
            <a:spLocks noGrp="1"/>
          </p:cNvSpPr>
          <p:nvPr>
            <p:ph type="body" idx="1"/>
          </p:nvPr>
        </p:nvSpPr>
        <p:spPr/>
        <p:txBody>
          <a:bodyPr/>
          <a:lstStyle/>
          <a:p>
            <a:pPr marL="0" indent="471488">
              <a:buNone/>
            </a:pPr>
            <a:r>
              <a:rPr lang="en-US" sz="2400" dirty="0" smtClean="0">
                <a:latin typeface="+mn-lt"/>
              </a:rPr>
              <a:t>does </a:t>
            </a:r>
            <a:r>
              <a:rPr lang="en-US" sz="2400" dirty="0">
                <a:latin typeface="+mn-lt"/>
              </a:rPr>
              <a:t>not allow derived classes to inherit from more than one base class, but it does </a:t>
            </a:r>
            <a:r>
              <a:rPr lang="en-US" sz="2400" dirty="0" smtClean="0">
                <a:latin typeface="+mn-lt"/>
              </a:rPr>
              <a:t>allow a </a:t>
            </a:r>
            <a:r>
              <a:rPr lang="en-US" sz="2400" dirty="0">
                <a:latin typeface="+mn-lt"/>
              </a:rPr>
              <a:t>class to inherit from a base class and implement any number of interfaces.</a:t>
            </a:r>
          </a:p>
        </p:txBody>
      </p:sp>
    </p:spTree>
    <p:extLst>
      <p:ext uri="{BB962C8B-B14F-4D97-AF65-F5344CB8AC3E}">
        <p14:creationId xmlns:p14="http://schemas.microsoft.com/office/powerpoint/2010/main" val="89054919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12.7.3 Creating </a:t>
            </a:r>
            <a:r>
              <a:rPr lang="en-US" dirty="0"/>
              <a:t>Class </a:t>
            </a:r>
            <a:r>
              <a:rPr lang="en-US" dirty="0" smtClean="0"/>
              <a:t>Invoice</a:t>
            </a:r>
            <a:endParaRPr lang="en-US" dirty="0"/>
          </a:p>
        </p:txBody>
      </p:sp>
      <p:sp>
        <p:nvSpPr>
          <p:cNvPr id="3" name="Text Placeholder 2"/>
          <p:cNvSpPr>
            <a:spLocks noGrp="1"/>
          </p:cNvSpPr>
          <p:nvPr>
            <p:ph type="body" idx="1"/>
          </p:nvPr>
        </p:nvSpPr>
        <p:spPr>
          <a:xfrm>
            <a:off x="457201" y="1600200"/>
            <a:ext cx="318126" cy="405063"/>
          </a:xfrm>
        </p:spPr>
        <p:txBody>
          <a:bodyPr/>
          <a:lstStyle/>
          <a:p>
            <a:r>
              <a:rPr lang="en-US" altLang="en-US" sz="2400" dirty="0">
                <a:latin typeface="+mn-lt"/>
              </a:rPr>
              <a:t> </a:t>
            </a:r>
          </a:p>
        </p:txBody>
      </p:sp>
      <p:graphicFrame>
        <p:nvGraphicFramePr>
          <p:cNvPr id="5" name="Object 4" descr="C sharp"/>
          <p:cNvGraphicFramePr>
            <a:graphicFrameLocks noChangeAspect="1"/>
          </p:cNvGraphicFramePr>
          <p:nvPr>
            <p:extLst>
              <p:ext uri="{D42A27DB-BD31-4B8C-83A1-F6EECF244321}">
                <p14:modId xmlns:p14="http://schemas.microsoft.com/office/powerpoint/2010/main" val="1566556949"/>
              </p:ext>
            </p:extLst>
          </p:nvPr>
        </p:nvGraphicFramePr>
        <p:xfrm>
          <a:off x="775326" y="1726548"/>
          <a:ext cx="456164" cy="336125"/>
        </p:xfrm>
        <a:graphic>
          <a:graphicData uri="http://schemas.openxmlformats.org/presentationml/2006/ole">
            <mc:AlternateContent xmlns:mc="http://schemas.openxmlformats.org/markup-compatibility/2006">
              <mc:Choice xmlns:v="urn:schemas-microsoft-com:vml" Requires="v">
                <p:oleObj spid="_x0000_s3124" name="Equation" r:id="rId3" imgW="241200" imgH="177480" progId="Equation.DSMT4">
                  <p:embed/>
                </p:oleObj>
              </mc:Choice>
              <mc:Fallback>
                <p:oleObj name="Equation" r:id="rId3" imgW="241200" imgH="177480" progId="Equation.DSMT4">
                  <p:embed/>
                  <p:pic>
                    <p:nvPicPr>
                      <p:cNvPr id="7" name="Object 6"/>
                      <p:cNvPicPr/>
                      <p:nvPr/>
                    </p:nvPicPr>
                    <p:blipFill>
                      <a:blip r:embed="rId4"/>
                      <a:stretch>
                        <a:fillRect/>
                      </a:stretch>
                    </p:blipFill>
                    <p:spPr>
                      <a:xfrm>
                        <a:off x="775326" y="1726548"/>
                        <a:ext cx="456164" cy="336125"/>
                      </a:xfrm>
                      <a:prstGeom prst="rect">
                        <a:avLst/>
                      </a:prstGeom>
                    </p:spPr>
                  </p:pic>
                </p:oleObj>
              </mc:Fallback>
            </mc:AlternateContent>
          </a:graphicData>
        </a:graphic>
      </p:graphicFrame>
      <p:sp>
        <p:nvSpPr>
          <p:cNvPr id="4" name="Text Placeholder 3"/>
          <p:cNvSpPr>
            <a:spLocks noGrp="1"/>
          </p:cNvSpPr>
          <p:nvPr>
            <p:ph type="body" idx="2"/>
          </p:nvPr>
        </p:nvSpPr>
        <p:spPr>
          <a:xfrm>
            <a:off x="457200" y="1602918"/>
            <a:ext cx="8229600" cy="3753850"/>
          </a:xfrm>
        </p:spPr>
        <p:txBody>
          <a:bodyPr/>
          <a:lstStyle/>
          <a:p>
            <a:pPr marL="273050" indent="449263">
              <a:buNone/>
            </a:pPr>
            <a:r>
              <a:rPr lang="en-US" altLang="en-US" sz="2400" dirty="0">
                <a:latin typeface="+mn-lt"/>
              </a:rPr>
              <a:t>does not allow derived classes to inherit from more than one base class, but it does allow a class to implement any number of interfaces.</a:t>
            </a:r>
          </a:p>
          <a:p>
            <a:r>
              <a:rPr lang="en-US" altLang="en-US" sz="2400" dirty="0">
                <a:latin typeface="+mn-lt"/>
              </a:rPr>
              <a:t>To implement more than one interface, use a comma-separated list of interface names after the colon (</a:t>
            </a:r>
            <a:r>
              <a:rPr lang="en-US" altLang="en-US" sz="2400" dirty="0">
                <a:latin typeface="Consolas" panose="020B0609020204030204" pitchFamily="49" charset="0"/>
              </a:rPr>
              <a:t>:</a:t>
            </a:r>
            <a:r>
              <a:rPr lang="en-US" altLang="en-US" sz="2400" dirty="0">
                <a:latin typeface="+mn-lt"/>
              </a:rPr>
              <a:t>) in the class declaration.</a:t>
            </a:r>
          </a:p>
          <a:p>
            <a:r>
              <a:rPr lang="en-US" altLang="en-US" sz="2400" dirty="0">
                <a:latin typeface="+mn-lt"/>
              </a:rPr>
              <a:t>When a class inherits from a base class and implements one or more interfaces, the class declaration must list the base-class name before any interface names</a:t>
            </a:r>
            <a:r>
              <a:rPr lang="en-US" altLang="en-US" sz="2400" dirty="0" smtClean="0">
                <a:latin typeface="+mn-lt"/>
              </a:rPr>
              <a:t>.</a:t>
            </a:r>
            <a:endParaRPr lang="en-US" altLang="en-US" sz="2400" dirty="0">
              <a:latin typeface="+mn-lt"/>
            </a:endParaRPr>
          </a:p>
        </p:txBody>
      </p:sp>
    </p:spTree>
    <p:extLst>
      <p:ext uri="{BB962C8B-B14F-4D97-AF65-F5344CB8AC3E}">
        <p14:creationId xmlns:p14="http://schemas.microsoft.com/office/powerpoint/2010/main" val="17380731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Software Engineering Observation 12.1</a:t>
            </a:r>
          </a:p>
        </p:txBody>
      </p:sp>
      <p:sp>
        <p:nvSpPr>
          <p:cNvPr id="3" name="Text Placeholder 2"/>
          <p:cNvSpPr>
            <a:spLocks noGrp="1"/>
          </p:cNvSpPr>
          <p:nvPr>
            <p:ph type="body" idx="1"/>
          </p:nvPr>
        </p:nvSpPr>
        <p:spPr/>
        <p:txBody>
          <a:bodyPr/>
          <a:lstStyle/>
          <a:p>
            <a:pPr marL="0" indent="0">
              <a:buNone/>
            </a:pPr>
            <a:r>
              <a:rPr lang="en-US" sz="2400" dirty="0">
                <a:latin typeface="+mn-lt"/>
              </a:rPr>
              <a:t>Polymorphism promotes extensibility: Software that invokes polymorphic behavior is independent of the object types to which messages are sent. New object types that can respond to existing method calls can be incorporated into a system without requiring modification of the polymorphic system logic. Only client code that instantiates new objects must be modified to accommodate new types.</a:t>
            </a:r>
          </a:p>
        </p:txBody>
      </p:sp>
    </p:spTree>
    <p:extLst>
      <p:ext uri="{BB962C8B-B14F-4D97-AF65-F5344CB8AC3E}">
        <p14:creationId xmlns:p14="http://schemas.microsoft.com/office/powerpoint/2010/main" val="50007525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12.7.4 </a:t>
            </a:r>
            <a:r>
              <a:rPr lang="en-US" dirty="0" smtClean="0"/>
              <a:t>Modifying </a:t>
            </a:r>
            <a:r>
              <a:rPr lang="en-US" dirty="0"/>
              <a:t>Class Employee to Implement Interface IPayable</a:t>
            </a:r>
          </a:p>
        </p:txBody>
      </p:sp>
      <p:sp>
        <p:nvSpPr>
          <p:cNvPr id="3" name="Text Placeholder 2"/>
          <p:cNvSpPr>
            <a:spLocks noGrp="1"/>
          </p:cNvSpPr>
          <p:nvPr>
            <p:ph type="body" idx="1"/>
          </p:nvPr>
        </p:nvSpPr>
        <p:spPr/>
        <p:txBody>
          <a:bodyPr/>
          <a:lstStyle/>
          <a:p>
            <a:r>
              <a:rPr lang="en-US" altLang="en-US" sz="2400" dirty="0">
                <a:latin typeface="+mn-lt"/>
              </a:rPr>
              <a:t>Figure </a:t>
            </a:r>
            <a:r>
              <a:rPr lang="en-US" altLang="en-US" sz="2400" dirty="0" smtClean="0">
                <a:latin typeface="+mn-lt"/>
              </a:rPr>
              <a:t>12.13 contains </a:t>
            </a:r>
            <a:r>
              <a:rPr lang="en-US" altLang="en-US" sz="2400" dirty="0">
                <a:latin typeface="+mn-lt"/>
              </a:rPr>
              <a:t>the Employee class, modified to implement interface </a:t>
            </a:r>
            <a:r>
              <a:rPr lang="en-US" altLang="en-US" sz="2400" dirty="0">
                <a:latin typeface="Consolas" panose="020B0609020204030204" pitchFamily="49" charset="0"/>
              </a:rPr>
              <a:t>IPayable.</a:t>
            </a:r>
          </a:p>
          <a:p>
            <a:r>
              <a:rPr lang="en-US" sz="2400" dirty="0">
                <a:latin typeface="+mn-lt"/>
              </a:rPr>
              <a:t>Notice that </a:t>
            </a:r>
            <a:r>
              <a:rPr lang="en-US" sz="2400" dirty="0">
                <a:latin typeface="Consolas" panose="020B0609020204030204" pitchFamily="49" charset="0"/>
              </a:rPr>
              <a:t>GetPaymentAmount</a:t>
            </a:r>
            <a:r>
              <a:rPr lang="en-US" sz="2400" dirty="0">
                <a:latin typeface="+mn-lt"/>
              </a:rPr>
              <a:t> simply calls </a:t>
            </a:r>
            <a:r>
              <a:rPr lang="en-US" sz="2400" dirty="0">
                <a:latin typeface="Consolas" panose="020B0609020204030204" pitchFamily="49" charset="0"/>
              </a:rPr>
              <a:t>Employee</a:t>
            </a:r>
            <a:r>
              <a:rPr lang="en-US" sz="2400" dirty="0">
                <a:latin typeface="+mn-lt"/>
              </a:rPr>
              <a:t>’s </a:t>
            </a:r>
            <a:r>
              <a:rPr lang="en-US" sz="2400" dirty="0">
                <a:latin typeface="Consolas" panose="020B0609020204030204" pitchFamily="49" charset="0"/>
              </a:rPr>
              <a:t>abstract</a:t>
            </a:r>
            <a:r>
              <a:rPr lang="en-US" sz="2400" dirty="0">
                <a:latin typeface="+mn-lt"/>
              </a:rPr>
              <a:t> method </a:t>
            </a:r>
            <a:r>
              <a:rPr lang="en-US" sz="2400" dirty="0" smtClean="0">
                <a:latin typeface="Consolas" panose="020B0609020204030204" pitchFamily="49" charset="0"/>
              </a:rPr>
              <a:t>Earning</a:t>
            </a:r>
            <a:r>
              <a:rPr lang="en-US" sz="2400" dirty="0" smtClean="0">
                <a:latin typeface="+mn-lt"/>
              </a:rPr>
              <a:t>s</a:t>
            </a:r>
            <a:r>
              <a:rPr lang="en-US" sz="2400" dirty="0">
                <a:latin typeface="+mn-lt"/>
              </a:rPr>
              <a:t>.</a:t>
            </a:r>
          </a:p>
          <a:p>
            <a:r>
              <a:rPr lang="en-US" sz="2400" dirty="0">
                <a:latin typeface="+mn-lt"/>
              </a:rPr>
              <a:t>At execution time, when </a:t>
            </a:r>
            <a:r>
              <a:rPr lang="en-US" sz="2400" dirty="0">
                <a:latin typeface="Consolas" panose="020B0609020204030204" pitchFamily="49" charset="0"/>
              </a:rPr>
              <a:t>GetPaymentAmount</a:t>
            </a:r>
            <a:r>
              <a:rPr lang="en-US" sz="2400" dirty="0">
                <a:latin typeface="+mn-lt"/>
              </a:rPr>
              <a:t> is called on an object of an </a:t>
            </a:r>
            <a:r>
              <a:rPr lang="en-US" sz="2400" dirty="0">
                <a:latin typeface="Consolas" panose="020B0609020204030204" pitchFamily="49" charset="0"/>
              </a:rPr>
              <a:t>Employee</a:t>
            </a:r>
            <a:r>
              <a:rPr lang="en-US" sz="2400" dirty="0">
                <a:latin typeface="+mn-lt"/>
              </a:rPr>
              <a:t> derived class, </a:t>
            </a:r>
            <a:r>
              <a:rPr lang="en-US" sz="2400" dirty="0">
                <a:latin typeface="Consolas" panose="020B0609020204030204" pitchFamily="49" charset="0"/>
              </a:rPr>
              <a:t>GetPaymentAmount</a:t>
            </a:r>
            <a:r>
              <a:rPr lang="en-US" sz="2400" dirty="0">
                <a:latin typeface="+mn-lt"/>
              </a:rPr>
              <a:t> calls that class’s concrete </a:t>
            </a:r>
            <a:r>
              <a:rPr lang="en-US" sz="2400" dirty="0">
                <a:latin typeface="Consolas" panose="020B0609020204030204" pitchFamily="49" charset="0"/>
              </a:rPr>
              <a:t>Earning</a:t>
            </a:r>
            <a:r>
              <a:rPr lang="en-US" sz="2400" dirty="0">
                <a:latin typeface="+mn-lt"/>
              </a:rPr>
              <a:t>s</a:t>
            </a:r>
            <a:r>
              <a:rPr lang="en-US" sz="2400" dirty="0">
                <a:latin typeface="Consolas" panose="020B0609020204030204" pitchFamily="49" charset="0"/>
              </a:rPr>
              <a:t> </a:t>
            </a:r>
            <a:r>
              <a:rPr lang="en-US" sz="2400" dirty="0">
                <a:latin typeface="+mn-lt"/>
              </a:rPr>
              <a:t>method, which knows how to calculate earnings for objects of that derived-class type</a:t>
            </a:r>
            <a:r>
              <a:rPr lang="en-US" sz="2400" dirty="0" smtClean="0">
                <a:latin typeface="+mn-lt"/>
              </a:rPr>
              <a:t>.</a:t>
            </a:r>
            <a:endParaRPr lang="en-US" sz="2400" dirty="0">
              <a:latin typeface="+mn-lt"/>
            </a:endParaRPr>
          </a:p>
        </p:txBody>
      </p:sp>
    </p:spTree>
    <p:extLst>
      <p:ext uri="{BB962C8B-B14F-4D97-AF65-F5344CB8AC3E}">
        <p14:creationId xmlns:p14="http://schemas.microsoft.com/office/powerpoint/2010/main" val="373585503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430126" cy="1066799"/>
          </a:xfrm>
        </p:spPr>
        <p:txBody>
          <a:bodyPr anchor="b"/>
          <a:lstStyle/>
          <a:p>
            <a:r>
              <a:rPr lang="en-US" dirty="0" smtClean="0"/>
              <a:t>Figure 12.13 </a:t>
            </a:r>
            <a:r>
              <a:rPr lang="en-US" dirty="0" smtClean="0">
                <a:latin typeface="Consolas" panose="020B0609020204030204" pitchFamily="49" charset="0"/>
              </a:rPr>
              <a:t>Employee</a:t>
            </a:r>
            <a:r>
              <a:rPr lang="en-US" dirty="0" smtClean="0"/>
              <a:t> Abstract Base Class </a:t>
            </a:r>
            <a:r>
              <a:rPr lang="en-US" dirty="0"/>
              <a:t>that </a:t>
            </a:r>
            <a:r>
              <a:rPr lang="en-US" dirty="0" smtClean="0"/>
              <a:t>Implements Interface </a:t>
            </a:r>
            <a:r>
              <a:rPr lang="en-US" dirty="0" smtClean="0">
                <a:latin typeface="Consolas" panose="020B0609020204030204" pitchFamily="49" charset="0"/>
              </a:rPr>
              <a:t>IPayable</a:t>
            </a:r>
            <a:r>
              <a:rPr lang="en-US" dirty="0" smtClean="0"/>
              <a:t> </a:t>
            </a:r>
            <a:r>
              <a:rPr lang="en-US" sz="2000" b="0" dirty="0" smtClean="0"/>
              <a:t>(1 of 2)</a:t>
            </a:r>
            <a:endParaRPr lang="en-US" sz="2000" b="0" dirty="0"/>
          </a:p>
        </p:txBody>
      </p:sp>
      <p:pic>
        <p:nvPicPr>
          <p:cNvPr id="4" name="Picture 3" descr="Program code for employee abstract base class that implements the interface i payable. Line 1: forward slash, forward slash, f i g period 12.13, colon, employee, period, c s. Line 2: forward slash, forward slash, employee abstract base class that implements interface i payable. Line 3: public abstract class employee, colon, i payable. Line 4: left brace. Line 5, indented once: public string first name, left brace, get, semicolon, right brace. Line 6, indented once: public string last name, left brace, get, semicolon, right brace. Line 7, indented once: public string social security number, left brace, get, semicolon, right brace. Line 8: blank. Line 9, indented once: forward slash, forward slash, three-parameter constructor. Line 10, indented once: public employee, left parenthesis, string first name, comma, string last name, comma. Line 11, indented twice: string social security number, right parenthesis. Line 12, indented once: left brace. Line 13, indented twice: first name = first name, semicolon. Line 14, indented twice: last name = last name, semicolon. Line 15, indented twice: social security number = social security number, semicolon. Line 16, indented once: right brace. Line 17: blank."/>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4173" y="1655856"/>
            <a:ext cx="7876180" cy="3745878"/>
          </a:xfrm>
          <a:prstGeom prst="rect">
            <a:avLst/>
          </a:prstGeom>
        </p:spPr>
      </p:pic>
    </p:spTree>
    <p:extLst>
      <p:ext uri="{BB962C8B-B14F-4D97-AF65-F5344CB8AC3E}">
        <p14:creationId xmlns:p14="http://schemas.microsoft.com/office/powerpoint/2010/main" val="47568773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430126" cy="1066799"/>
          </a:xfrm>
        </p:spPr>
        <p:txBody>
          <a:bodyPr anchor="b"/>
          <a:lstStyle/>
          <a:p>
            <a:r>
              <a:rPr lang="en-US" dirty="0" smtClean="0"/>
              <a:t>Figure </a:t>
            </a:r>
            <a:r>
              <a:rPr lang="en-US" dirty="0"/>
              <a:t>12.13 </a:t>
            </a:r>
            <a:r>
              <a:rPr lang="en-US" dirty="0">
                <a:latin typeface="Consolas" panose="020B0609020204030204" pitchFamily="49" charset="0"/>
              </a:rPr>
              <a:t>Employee</a:t>
            </a:r>
            <a:r>
              <a:rPr lang="en-US" dirty="0"/>
              <a:t> Abstract Base Class that Implements Interface </a:t>
            </a:r>
            <a:r>
              <a:rPr lang="en-US" dirty="0">
                <a:latin typeface="Consolas" panose="020B0609020204030204" pitchFamily="49" charset="0"/>
              </a:rPr>
              <a:t>IPayable</a:t>
            </a:r>
            <a:r>
              <a:rPr lang="en-US" dirty="0"/>
              <a:t> </a:t>
            </a:r>
            <a:r>
              <a:rPr lang="en-US" sz="2000" b="0" dirty="0" smtClean="0"/>
              <a:t>(2 </a:t>
            </a:r>
            <a:r>
              <a:rPr lang="en-US" sz="2000" b="0" dirty="0"/>
              <a:t>of 2)</a:t>
            </a:r>
            <a:endParaRPr lang="en-US" dirty="0"/>
          </a:p>
        </p:txBody>
      </p:sp>
      <p:pic>
        <p:nvPicPr>
          <p:cNvPr id="4" name="Picture 3" descr="Program code for employee abstract base class that implements the interface i payable. Line 18, indented once: forward slash, forward slash, return string representation of employee object, comma, using properties. Line 19, indented once: public override string to string, left parenthesis, right parenthesis, = right angle bracket, dollar sign, open quotes, left brace, first name, right brace, left brace, last name, right brace, back slash, n, close quotes +. Line 20, indented twice: dollar sign, open quotes, social security number colon, left brace, social security number, right brace, close quotes, semicolon. Line 21: blank. Line 22, indented once: forward slash, forward slash, abstract method overridden by derived classes. Line 23, indented once: public abstract decimal earnings, left parenthesis, right parenthesis, semicolon, forward slash, forward slash, no implementation here. Line 24: blank. Line 25, indented once: forward slash, forward slash, implementing get payment amount here enables the entire employee. Line 26, indented once: forward slash, forward slash, class hierarchy to be used in an app that processes i payables. Line 27, indented once: public decimal get payment amount, left parenthesis, right parenthesis = right angle bracket, earnings, left parenthesis, right parenthesis, semicolon. Line 28: right brac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2901" y="1753233"/>
            <a:ext cx="7798198" cy="2496130"/>
          </a:xfrm>
          <a:prstGeom prst="rect">
            <a:avLst/>
          </a:prstGeom>
        </p:spPr>
      </p:pic>
    </p:spTree>
    <p:extLst>
      <p:ext uri="{BB962C8B-B14F-4D97-AF65-F5344CB8AC3E}">
        <p14:creationId xmlns:p14="http://schemas.microsoft.com/office/powerpoint/2010/main" val="332141075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anose="02020603050405020304" pitchFamily="18" charset="0"/>
                <a:cs typeface="Times New Roman" panose="02020603050405020304" pitchFamily="18" charset="0"/>
              </a:rPr>
              <a:t>12.7.5 Modifying </a:t>
            </a:r>
            <a:r>
              <a:rPr lang="en-US" dirty="0">
                <a:latin typeface="Times New Roman" panose="02020603050405020304" pitchFamily="18" charset="0"/>
                <a:cs typeface="Times New Roman" panose="02020603050405020304" pitchFamily="18" charset="0"/>
              </a:rPr>
              <a:t>Class SalariedEmployee for Use with IPayable</a:t>
            </a:r>
          </a:p>
        </p:txBody>
      </p:sp>
      <p:sp>
        <p:nvSpPr>
          <p:cNvPr id="5" name="Text Placeholder 4"/>
          <p:cNvSpPr>
            <a:spLocks noGrp="1"/>
          </p:cNvSpPr>
          <p:nvPr>
            <p:ph type="body" idx="1"/>
          </p:nvPr>
        </p:nvSpPr>
        <p:spPr>
          <a:xfrm>
            <a:off x="457200" y="1600201"/>
            <a:ext cx="8229600" cy="848031"/>
          </a:xfrm>
        </p:spPr>
        <p:txBody>
          <a:bodyPr/>
          <a:lstStyle/>
          <a:p>
            <a:r>
              <a:rPr lang="en-US" altLang="en-US" sz="2400" dirty="0">
                <a:latin typeface="+mn-lt"/>
              </a:rPr>
              <a:t>When a class implements an interface, the same </a:t>
            </a:r>
            <a:r>
              <a:rPr lang="en-US" altLang="en-US" sz="2400" b="1" dirty="0">
                <a:latin typeface="+mn-lt"/>
              </a:rPr>
              <a:t>is-a</a:t>
            </a:r>
            <a:r>
              <a:rPr lang="en-US" altLang="en-US" sz="2400" dirty="0">
                <a:latin typeface="+mn-lt"/>
              </a:rPr>
              <a:t> relationship as inheritance applies</a:t>
            </a:r>
            <a:r>
              <a:rPr lang="en-US" altLang="en-US" sz="2400" dirty="0" smtClean="0">
                <a:latin typeface="+mn-lt"/>
              </a:rPr>
              <a:t>.</a:t>
            </a:r>
            <a:endParaRPr lang="en-US" altLang="en-US" sz="2400" dirty="0">
              <a:latin typeface="+mn-lt"/>
            </a:endParaRPr>
          </a:p>
        </p:txBody>
      </p:sp>
    </p:spTree>
    <p:extLst>
      <p:ext uri="{BB962C8B-B14F-4D97-AF65-F5344CB8AC3E}">
        <p14:creationId xmlns:p14="http://schemas.microsoft.com/office/powerpoint/2010/main" val="331824974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Software Engineering Observation 12.7</a:t>
            </a:r>
          </a:p>
        </p:txBody>
      </p:sp>
      <p:sp>
        <p:nvSpPr>
          <p:cNvPr id="3" name="Text Placeholder 2"/>
          <p:cNvSpPr>
            <a:spLocks noGrp="1"/>
          </p:cNvSpPr>
          <p:nvPr>
            <p:ph type="body" idx="1"/>
          </p:nvPr>
        </p:nvSpPr>
        <p:spPr/>
        <p:txBody>
          <a:bodyPr/>
          <a:lstStyle/>
          <a:p>
            <a:pPr marL="0" indent="0">
              <a:buNone/>
            </a:pPr>
            <a:r>
              <a:rPr lang="en-US" sz="2400" dirty="0">
                <a:latin typeface="+mn-lt"/>
              </a:rPr>
              <a:t>Inheritance and interfaces are similar in their implementation of the is-a relationship. An object of a class that implements an interface may be thought of as an object of that interface type. An object of any derived classes of a class that implements an interface also can be thought of as an object of the interface type</a:t>
            </a:r>
            <a:r>
              <a:rPr lang="en-US" sz="2400" dirty="0" smtClean="0">
                <a:latin typeface="+mn-lt"/>
              </a:rPr>
              <a:t>.</a:t>
            </a:r>
            <a:endParaRPr lang="en-US" sz="2400" dirty="0">
              <a:latin typeface="+mn-lt"/>
            </a:endParaRPr>
          </a:p>
        </p:txBody>
      </p:sp>
    </p:spTree>
    <p:extLst>
      <p:ext uri="{BB962C8B-B14F-4D97-AF65-F5344CB8AC3E}">
        <p14:creationId xmlns:p14="http://schemas.microsoft.com/office/powerpoint/2010/main" val="146541305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Software Engineering Observation 12.8</a:t>
            </a:r>
          </a:p>
        </p:txBody>
      </p:sp>
      <p:sp>
        <p:nvSpPr>
          <p:cNvPr id="3" name="Text Placeholder 2"/>
          <p:cNvSpPr>
            <a:spLocks noGrp="1"/>
          </p:cNvSpPr>
          <p:nvPr>
            <p:ph type="body" idx="1"/>
          </p:nvPr>
        </p:nvSpPr>
        <p:spPr/>
        <p:txBody>
          <a:bodyPr/>
          <a:lstStyle/>
          <a:p>
            <a:pPr marL="0" indent="0">
              <a:buNone/>
            </a:pPr>
            <a:r>
              <a:rPr lang="en-US" sz="2400" dirty="0">
                <a:latin typeface="+mn-lt"/>
              </a:rPr>
              <a:t>The is-a relationship that exists between base classes and derived classes, and between interfaces and the classes that implement them, holds when passing an object to a method. When a method parameter receives an argument of a base class or interface type, the method polymorphically processes the object received as an argument</a:t>
            </a:r>
            <a:r>
              <a:rPr lang="en-US" sz="2400" dirty="0" smtClean="0">
                <a:latin typeface="+mn-lt"/>
              </a:rPr>
              <a:t>.</a:t>
            </a:r>
            <a:endParaRPr lang="en-US" sz="2400" dirty="0">
              <a:latin typeface="+mn-lt"/>
            </a:endParaRPr>
          </a:p>
        </p:txBody>
      </p:sp>
    </p:spTree>
    <p:extLst>
      <p:ext uri="{BB962C8B-B14F-4D97-AF65-F5344CB8AC3E}">
        <p14:creationId xmlns:p14="http://schemas.microsoft.com/office/powerpoint/2010/main" val="82655241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12.7.6 Using </a:t>
            </a:r>
            <a:r>
              <a:rPr lang="en-US" dirty="0"/>
              <a:t>Interface IPayable to Process Invoices and Employees Polymorphically</a:t>
            </a:r>
          </a:p>
        </p:txBody>
      </p:sp>
      <p:sp>
        <p:nvSpPr>
          <p:cNvPr id="3" name="Text Placeholder 2"/>
          <p:cNvSpPr>
            <a:spLocks noGrp="1"/>
          </p:cNvSpPr>
          <p:nvPr>
            <p:ph type="body" idx="1"/>
          </p:nvPr>
        </p:nvSpPr>
        <p:spPr>
          <a:xfrm>
            <a:off x="457200" y="1600201"/>
            <a:ext cx="8229600" cy="1743890"/>
          </a:xfrm>
        </p:spPr>
        <p:txBody>
          <a:bodyPr/>
          <a:lstStyle/>
          <a:p>
            <a:r>
              <a:rPr lang="en-US" altLang="en-US" sz="2400" dirty="0">
                <a:latin typeface="Consolas" panose="020B0609020204030204" pitchFamily="49" charset="0"/>
                <a:cs typeface="Times New Roman" panose="02020603050405020304" pitchFamily="18" charset="0"/>
              </a:rPr>
              <a:t>PayableInterfaceTest</a:t>
            </a:r>
            <a:r>
              <a:rPr lang="en-US" altLang="en-US" sz="2400" dirty="0">
                <a:latin typeface="+mn-lt"/>
                <a:cs typeface="Times New Roman" panose="02020603050405020304" pitchFamily="18" charset="0"/>
              </a:rPr>
              <a:t> </a:t>
            </a:r>
            <a:r>
              <a:rPr lang="en-US" altLang="en-US" sz="2400" dirty="0" smtClean="0">
                <a:latin typeface="+mn-lt"/>
                <a:cs typeface="Times New Roman" panose="02020603050405020304" pitchFamily="18" charset="0"/>
              </a:rPr>
              <a:t>(Figure 12.14 see slide 99) </a:t>
            </a:r>
            <a:r>
              <a:rPr lang="en-US" altLang="en-US" sz="2400" dirty="0">
                <a:latin typeface="+mn-lt"/>
                <a:cs typeface="Times New Roman" panose="02020603050405020304" pitchFamily="18" charset="0"/>
              </a:rPr>
              <a:t>illustrates that interface </a:t>
            </a:r>
            <a:r>
              <a:rPr lang="en-US" altLang="en-US" sz="2400" dirty="0" smtClean="0">
                <a:latin typeface="Consolas" panose="020B0609020204030204" pitchFamily="49" charset="0"/>
                <a:cs typeface="Times New Roman" panose="02020603050405020304" pitchFamily="18" charset="0"/>
              </a:rPr>
              <a:t>IPayable</a:t>
            </a:r>
            <a:r>
              <a:rPr lang="en-US" altLang="en-US" sz="2400" dirty="0" smtClean="0">
                <a:latin typeface="+mn-lt"/>
                <a:cs typeface="Times New Roman" panose="02020603050405020304" pitchFamily="18" charset="0"/>
              </a:rPr>
              <a:t> can </a:t>
            </a:r>
            <a:r>
              <a:rPr lang="en-US" altLang="en-US" sz="2400" dirty="0">
                <a:latin typeface="+mn-lt"/>
                <a:cs typeface="Times New Roman" panose="02020603050405020304" pitchFamily="18" charset="0"/>
              </a:rPr>
              <a:t>be used to processes a set of </a:t>
            </a:r>
            <a:r>
              <a:rPr lang="en-US" altLang="en-US" sz="2400" dirty="0">
                <a:latin typeface="Consolas" panose="020B0609020204030204" pitchFamily="49" charset="0"/>
                <a:cs typeface="Times New Roman" panose="02020603050405020304" pitchFamily="18" charset="0"/>
              </a:rPr>
              <a:t>Invoices</a:t>
            </a:r>
            <a:r>
              <a:rPr lang="en-US" altLang="en-US" sz="2400" dirty="0">
                <a:latin typeface="+mn-lt"/>
                <a:cs typeface="Times New Roman" panose="02020603050405020304" pitchFamily="18" charset="0"/>
              </a:rPr>
              <a:t> and </a:t>
            </a:r>
            <a:r>
              <a:rPr lang="en-US" altLang="en-US" sz="2400" dirty="0">
                <a:latin typeface="Consolas" panose="020B0609020204030204" pitchFamily="49" charset="0"/>
                <a:cs typeface="Times New Roman" panose="02020603050405020304" pitchFamily="18" charset="0"/>
              </a:rPr>
              <a:t>Employee</a:t>
            </a:r>
            <a:r>
              <a:rPr lang="en-US" altLang="en-US" sz="2400" dirty="0">
                <a:latin typeface="+mn-lt"/>
                <a:cs typeface="Times New Roman" panose="02020603050405020304" pitchFamily="18" charset="0"/>
              </a:rPr>
              <a:t>s</a:t>
            </a:r>
            <a:r>
              <a:rPr lang="en-US" altLang="en-US" sz="2400" dirty="0">
                <a:latin typeface="Consolas" panose="020B0609020204030204" pitchFamily="49" charset="0"/>
                <a:cs typeface="Times New Roman" panose="02020603050405020304" pitchFamily="18" charset="0"/>
              </a:rPr>
              <a:t> </a:t>
            </a:r>
            <a:r>
              <a:rPr lang="en-US" altLang="en-US" sz="2400" dirty="0">
                <a:latin typeface="+mn-lt"/>
                <a:cs typeface="Times New Roman" panose="02020603050405020304" pitchFamily="18" charset="0"/>
              </a:rPr>
              <a:t>polymorphically in a single app</a:t>
            </a:r>
            <a:r>
              <a:rPr lang="en-US" altLang="en-US" sz="2400" dirty="0" smtClean="0">
                <a:latin typeface="+mn-lt"/>
                <a:cs typeface="Times New Roman" panose="02020603050405020304" pitchFamily="18" charset="0"/>
              </a:rPr>
              <a:t>.</a:t>
            </a:r>
            <a:endParaRPr lang="en-US" sz="2400" dirty="0">
              <a:latin typeface="+mn-lt"/>
              <a:cs typeface="Times New Roman" panose="02020603050405020304" pitchFamily="18" charset="0"/>
            </a:endParaRPr>
          </a:p>
        </p:txBody>
      </p:sp>
    </p:spTree>
    <p:extLst>
      <p:ext uri="{BB962C8B-B14F-4D97-AF65-F5344CB8AC3E}">
        <p14:creationId xmlns:p14="http://schemas.microsoft.com/office/powerpoint/2010/main" val="63053642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Software Engineering Observation 12.9</a:t>
            </a:r>
          </a:p>
        </p:txBody>
      </p:sp>
      <p:sp>
        <p:nvSpPr>
          <p:cNvPr id="3" name="Text Placeholder 2"/>
          <p:cNvSpPr>
            <a:spLocks noGrp="1"/>
          </p:cNvSpPr>
          <p:nvPr>
            <p:ph type="body" idx="1"/>
          </p:nvPr>
        </p:nvSpPr>
        <p:spPr/>
        <p:txBody>
          <a:bodyPr/>
          <a:lstStyle/>
          <a:p>
            <a:pPr marL="0" indent="0">
              <a:buNone/>
            </a:pPr>
            <a:r>
              <a:rPr lang="en-US" sz="2400" dirty="0">
                <a:latin typeface="+mn-lt"/>
              </a:rPr>
              <a:t>All methods of class </a:t>
            </a:r>
            <a:r>
              <a:rPr lang="en-US" sz="2400" dirty="0">
                <a:latin typeface="Consolas" panose="020B0609020204030204" pitchFamily="49" charset="0"/>
              </a:rPr>
              <a:t>object</a:t>
            </a:r>
            <a:r>
              <a:rPr lang="en-US" sz="2400" dirty="0">
                <a:latin typeface="+mn-lt"/>
              </a:rPr>
              <a:t> can be called by using a reference of an interface type—the </a:t>
            </a:r>
            <a:r>
              <a:rPr lang="en-US" sz="2400" dirty="0" smtClean="0">
                <a:latin typeface="+mn-lt"/>
              </a:rPr>
              <a:t>reference refers </a:t>
            </a:r>
            <a:r>
              <a:rPr lang="en-US" sz="2400" dirty="0">
                <a:latin typeface="+mn-lt"/>
              </a:rPr>
              <a:t>to an object, and all objects inherit the methods of class </a:t>
            </a:r>
            <a:r>
              <a:rPr lang="en-US" sz="2400" dirty="0">
                <a:latin typeface="Consolas" panose="020B0609020204030204" pitchFamily="49" charset="0"/>
              </a:rPr>
              <a:t>object.</a:t>
            </a:r>
          </a:p>
        </p:txBody>
      </p:sp>
    </p:spTree>
    <p:extLst>
      <p:ext uri="{BB962C8B-B14F-4D97-AF65-F5344CB8AC3E}">
        <p14:creationId xmlns:p14="http://schemas.microsoft.com/office/powerpoint/2010/main" val="345236842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chor="b"/>
          <a:lstStyle/>
          <a:p>
            <a:r>
              <a:rPr lang="en-US" dirty="0" smtClean="0"/>
              <a:t>Figure </a:t>
            </a:r>
            <a:r>
              <a:rPr lang="en-US" dirty="0"/>
              <a:t>12.14 </a:t>
            </a:r>
            <a:r>
              <a:rPr lang="en-US" dirty="0" smtClean="0"/>
              <a:t>Tests Interface </a:t>
            </a:r>
            <a:r>
              <a:rPr lang="en-US" dirty="0">
                <a:latin typeface="Consolas" panose="020B0609020204030204" pitchFamily="49" charset="0"/>
              </a:rPr>
              <a:t>IPayable</a:t>
            </a:r>
            <a:r>
              <a:rPr lang="en-US" dirty="0"/>
              <a:t> with </a:t>
            </a:r>
            <a:r>
              <a:rPr lang="en-US" dirty="0" smtClean="0"/>
              <a:t>Disparate Classes </a:t>
            </a:r>
            <a:r>
              <a:rPr lang="en-US" sz="2000" b="0" dirty="0" smtClean="0"/>
              <a:t>(1 of 3)</a:t>
            </a:r>
            <a:endParaRPr lang="en-US" sz="2000" b="0" dirty="0"/>
          </a:p>
        </p:txBody>
      </p:sp>
      <p:pic>
        <p:nvPicPr>
          <p:cNvPr id="6" name="Picture 5" descr="Program code that tests interface i payable with disparate classes. Line 1: forward slash, forward slash, f i g period 12.14, colon, payable interface test, period, c s. Line 2: forward slash, forward slash, tests interface i payable with disparate classes. Line 3: using system, semicolon. Line 4: using system, period, collections, period, generic, semicolon. Line 5: blank. Line 6: class payable interface test. Line 7: left brace. Line 8, indented once: static void main, left parenthesis, right parenthesis. Line 9, indented once: left brace. Line 10, indented twice: forward slash, forward slash, create a list, left angle bracket, i payable, right angle bracket and initialize it with four. Line 11, indented twice: forward slash, forward slash, objects of classes that implement interface i payable. Line 12, indented twice: v a r payable objects = new list, left angle bracket, i payable, right angle bracket, left parenthesis, right parenthesis, left brace. Line 13, indented 3 times: new invoice, left parenthesis, open quotes, 0 1 2 3 4, close quotes, comma, open quotes, seat, close quotes, comma, 2, comma, 375.00 m, right parenthesis, comma. Line 14, indented 3 times: new invoice, left parenthesis, open quotes 5 6 7 8 9 close quotes, comma, open quotes, tire, close quotes, comma, 4, comma, 79.95 m, right parenthesis, comma. Line 15, indented 3 times: new salaried employee, left parenthesis, open quotes, john, close quotes, comma, open quotes, smith, close quotes, comma, open quotes 1 1 1, dash, 1 1, dash, 1 1 1 1, close quotes, comma, 800.00 m, right parenthesis, comma. Line 16, indented 3 times: new salaried employee, left parenthesis, open quotes, Lisa, close quotes, comma, open quotes, Barnes, close quotes, comma, open quotes, 8 8 8, dash, 8 8, dash, 8 8 8 8 close quotes, comma, 1200.00 m, right parenthesis, right brace, semicolon. Line 17: blank."/>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2900" y="1616241"/>
            <a:ext cx="7798198" cy="3602571"/>
          </a:xfrm>
          <a:prstGeom prst="rect">
            <a:avLst/>
          </a:prstGeom>
        </p:spPr>
      </p:pic>
    </p:spTree>
    <p:extLst>
      <p:ext uri="{BB962C8B-B14F-4D97-AF65-F5344CB8AC3E}">
        <p14:creationId xmlns:p14="http://schemas.microsoft.com/office/powerpoint/2010/main" val="81742237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a:t>Figure 12.14 Tests Interface </a:t>
            </a:r>
            <a:r>
              <a:rPr lang="en-US" dirty="0">
                <a:latin typeface="Consolas" panose="020B0609020204030204" pitchFamily="49" charset="0"/>
              </a:rPr>
              <a:t>IPayable</a:t>
            </a:r>
            <a:r>
              <a:rPr lang="en-US" dirty="0"/>
              <a:t> with Disparate Classes </a:t>
            </a:r>
            <a:r>
              <a:rPr lang="en-US" sz="2000" b="0" dirty="0" smtClean="0"/>
              <a:t>(2 </a:t>
            </a:r>
            <a:r>
              <a:rPr lang="en-US" sz="2000" b="0" dirty="0"/>
              <a:t>of </a:t>
            </a:r>
            <a:r>
              <a:rPr lang="en-US" sz="2000" b="0" dirty="0" smtClean="0"/>
              <a:t>3)</a:t>
            </a:r>
            <a:endParaRPr lang="en-US" dirty="0"/>
          </a:p>
        </p:txBody>
      </p:sp>
      <p:pic>
        <p:nvPicPr>
          <p:cNvPr id="4" name="Picture 3" descr="Program code that tests interface i payable with disparate classes. Line 18, indented twice: console, period, write line left parenthesis. Line 19, indented 3 times: invoices and employees processed polymorphically, colon, back slash n, right parenthesis, semicolon. Line 20: blank. Line 21, indented twice: forward slash, forward slash, generically process each element in payable objects. Line 22, indented twice: for each, left parenthesis, v a r payable in payable objects, right parenthesis. Line 23, indented twice: left brace. Line 24, indented 3 times: forward slash, forward slash, output payable and its appropriate payment amount. Line 25, indented 3 times: console, period, write line, left parenthesis, dollar sign, open quotes, left brace, payable, right brace, close quotes, right parenthesis, semicolon. Line 26, indented 3 times: console, period, write line left parenthesis. Line 27, indented 4 times: dollar sign, open quotes, payment due, colon, left brace, payable, period, get payment amount, left parenthesis, right parenthesis, colon, c, right brace, back slash, n, close quotes, right parenthesis, semicolon. Line 28, indented twice: right brace. Line 29, indented once: right brace. Line 30: right brac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4528" y="1690807"/>
            <a:ext cx="7954942" cy="3084784"/>
          </a:xfrm>
          <a:prstGeom prst="rect">
            <a:avLst/>
          </a:prstGeom>
        </p:spPr>
      </p:pic>
    </p:spTree>
    <p:extLst>
      <p:ext uri="{BB962C8B-B14F-4D97-AF65-F5344CB8AC3E}">
        <p14:creationId xmlns:p14="http://schemas.microsoft.com/office/powerpoint/2010/main" val="604431669"/>
      </p:ext>
    </p:extLst>
  </p:cSld>
  <p:clrMapOvr>
    <a:masterClrMapping/>
  </p:clrMapOvr>
</p:sld>
</file>

<file path=ppt/theme/theme1.xml><?xml version="1.0" encoding="utf-8"?>
<a:theme xmlns:a="http://schemas.openxmlformats.org/drawingml/2006/main" name="508 Lecture">
  <a:themeElements>
    <a:clrScheme name="Custom 7">
      <a:dk1>
        <a:srgbClr val="000000"/>
      </a:dk1>
      <a:lt1>
        <a:srgbClr val="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508 Lecture">
  <a:themeElements>
    <a:clrScheme name="Custom 7">
      <a:dk1>
        <a:srgbClr val="000000"/>
      </a:dk1>
      <a:lt1>
        <a:srgbClr val="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9016</TotalTime>
  <Words>4257</Words>
  <Application>Microsoft Office PowerPoint</Application>
  <PresentationFormat>On-screen Show (4:3)</PresentationFormat>
  <Paragraphs>280</Paragraphs>
  <Slides>106</Slides>
  <Notes>1</Notes>
  <HiddenSlides>0</HiddenSlides>
  <MMClips>0</MMClips>
  <ScaleCrop>false</ScaleCrop>
  <HeadingPairs>
    <vt:vector size="8" baseType="variant">
      <vt:variant>
        <vt:lpstr>Fonts Used</vt:lpstr>
      </vt:variant>
      <vt:variant>
        <vt:i4>7</vt:i4>
      </vt:variant>
      <vt:variant>
        <vt:lpstr>Theme</vt:lpstr>
      </vt:variant>
      <vt:variant>
        <vt:i4>2</vt:i4>
      </vt:variant>
      <vt:variant>
        <vt:lpstr>Embedded OLE Servers</vt:lpstr>
      </vt:variant>
      <vt:variant>
        <vt:i4>1</vt:i4>
      </vt:variant>
      <vt:variant>
        <vt:lpstr>Slide Titles</vt:lpstr>
      </vt:variant>
      <vt:variant>
        <vt:i4>106</vt:i4>
      </vt:variant>
    </vt:vector>
  </HeadingPairs>
  <TitlesOfParts>
    <vt:vector size="116" baseType="lpstr">
      <vt:lpstr>Arial</vt:lpstr>
      <vt:lpstr>Calibri</vt:lpstr>
      <vt:lpstr>Consolas</vt:lpstr>
      <vt:lpstr>Lucida Console</vt:lpstr>
      <vt:lpstr>Noto Sans Symbols</vt:lpstr>
      <vt:lpstr>Times New Roman</vt:lpstr>
      <vt:lpstr>Verdana</vt:lpstr>
      <vt:lpstr>508 Lecture</vt:lpstr>
      <vt:lpstr>1_508 Lecture</vt:lpstr>
      <vt:lpstr>Equation</vt:lpstr>
      <vt:lpstr>Visual C sharp ® How to Program</vt:lpstr>
      <vt:lpstr>Learning Objectives</vt:lpstr>
      <vt:lpstr>Outline (1 of 3)</vt:lpstr>
      <vt:lpstr>Outline (2 of 3)</vt:lpstr>
      <vt:lpstr>Outline (3 of 3)</vt:lpstr>
      <vt:lpstr>12.1 Introduction</vt:lpstr>
      <vt:lpstr>12.2 Polymorphism Examples (1 of 2)</vt:lpstr>
      <vt:lpstr>12.2 Polymorphism Examples (2 of 2)</vt:lpstr>
      <vt:lpstr>Software Engineering Observation 12.1</vt:lpstr>
      <vt:lpstr>12.3 Demonstrating Polymorphic Behavior (1 of 3)</vt:lpstr>
      <vt:lpstr>Software Engineering Observation 12.2</vt:lpstr>
      <vt:lpstr>12.3 Demonstrating Polymorphic Behavior (2 of 3)</vt:lpstr>
      <vt:lpstr>Figure 12.1 Assigning Base-Class and Derived-Class References to Base-Class and Derived-Class Variables (1 of 5)</vt:lpstr>
      <vt:lpstr>Figure 12.1 Assigning Base-Class and Derived-Class References to Base-Class and Derived-Class Variables (2 of 5)</vt:lpstr>
      <vt:lpstr>Figure 12.1 Assigning Base-Class and Derived-Class References to Base-Class and Derived-Class Variables (3 of 5)</vt:lpstr>
      <vt:lpstr>Figure 12.1 Assigning Base-Class and Derived-Class References to Base-Class and Derived-Class Variables (4 of 5)</vt:lpstr>
      <vt:lpstr>Figure 12.1 Assigning Base-Class and Derived-Class References to Base-Class and Derived-Class Variables (5 of 5)</vt:lpstr>
      <vt:lpstr>12.3 Demonstrating Polymorphic Behavior (3 of 3)</vt:lpstr>
      <vt:lpstr>Software Engineering Observation 12.3</vt:lpstr>
      <vt:lpstr>12.4 Abstract Classes and Methods (1 of 5)</vt:lpstr>
      <vt:lpstr>12.4 Abstract Classes and Methods (2 of 5)</vt:lpstr>
      <vt:lpstr>12.4 Abstract Classes and Methods (3 of 5)</vt:lpstr>
      <vt:lpstr>12.4 Abstract Classes and Methods (4 of 5)</vt:lpstr>
      <vt:lpstr>Software Engineering Observation 12.4</vt:lpstr>
      <vt:lpstr>Common Programming Error 12.1</vt:lpstr>
      <vt:lpstr>Common Programming Error 12.2</vt:lpstr>
      <vt:lpstr>12.4 Abstract Classes and Methods (5 of 5)</vt:lpstr>
      <vt:lpstr>12.5 Case Study: Payroll System Using Polymorphism (1 of 4)</vt:lpstr>
      <vt:lpstr>12.5 Case Study: Payroll System Using Polymorphism (2 of 4)</vt:lpstr>
      <vt:lpstr>12.5 Case Study: Payroll System Using Polymorphism (3 of 4)</vt:lpstr>
      <vt:lpstr>Figure 12.2 Employee Hierarchy U M L Class Diagram</vt:lpstr>
      <vt:lpstr>12.5.1 Creating Abstract Base Class Employee</vt:lpstr>
      <vt:lpstr>12.5 Case Study: Payroll System Using Polymorphism (4 of 4)</vt:lpstr>
      <vt:lpstr>Figure 12.3 Polymorphic Interface for the Employee Hierarchy Classes</vt:lpstr>
      <vt:lpstr>Figure 12.4 Employee Abstract Base Class</vt:lpstr>
      <vt:lpstr>12.5.2 Creating Concrete Derived Class SalariedEmployee</vt:lpstr>
      <vt:lpstr>Figure 12.5 SalariedEmployee Class that Extends Employee (1 of 3)</vt:lpstr>
      <vt:lpstr>Figure 12.5 SalariedEmployee Class that Extends Employee (2 of 3)</vt:lpstr>
      <vt:lpstr>Figure 12.5 SalariedEmployee Class that Extends Employee (3 of 3)</vt:lpstr>
      <vt:lpstr>12.5.3 Creating Concrete Derived Class HourlyEmployee</vt:lpstr>
      <vt:lpstr>Figure 12.6 HourlyEmployee Class that Extends Employee (1 of 4)</vt:lpstr>
      <vt:lpstr>Figure 12.6 HourlyEmployee Class that Extends Employee (2 of 4)</vt:lpstr>
      <vt:lpstr>Figure 12.6 HourlyEmployee Class that Extends Employee (3 of 4)</vt:lpstr>
      <vt:lpstr>Figure 12.6 HourlyEmployee Class that Extends Employee (4 of 4)</vt:lpstr>
      <vt:lpstr>12.5.4 Creating Concrete Derived Class CommissionEmployee</vt:lpstr>
      <vt:lpstr>Figure 12.7 CommissionEmployee Class That Extends Employee (1 of 4)</vt:lpstr>
      <vt:lpstr>Figure 12.7 CommissionEmployee Class That Extends Employee (2 of 4)</vt:lpstr>
      <vt:lpstr>Figure 12.7 CommissionEmployee Class That Extends Employee (3 of 4)</vt:lpstr>
      <vt:lpstr>Figure 12.7 CommissionEmployee Class That Extends Employee (4 of 4)</vt:lpstr>
      <vt:lpstr>12.5.5 Creating Indirect Concrete Derived Class BasePlusCommissionEmployee</vt:lpstr>
      <vt:lpstr>Figure 12.8 BasePlusCommissionEmployee Class That Extends CommissionEmployee (1 of 3)</vt:lpstr>
      <vt:lpstr>Figure 12.8 BasePlusCommissionEmployee Class That Extends CommissionEmployee (2 of 3)</vt:lpstr>
      <vt:lpstr>Figure 12.8 BasePlusCommissionEmployee Class That Extends CommissionEmployee (3 of 3)</vt:lpstr>
      <vt:lpstr>12.5.6 Polymorphic Processing, Operator is and Downcasting (1 of 2)</vt:lpstr>
      <vt:lpstr>Figure 12.9 Employee Hierarchy Test App (1 of 7)</vt:lpstr>
      <vt:lpstr>Figure 12.9 Employee Hierarchy Test App (2 of 7)</vt:lpstr>
      <vt:lpstr>Figure 12.9 Employee Hierarchy Test App (3 of 7)</vt:lpstr>
      <vt:lpstr>Figure 12.9 Employee Hierarchy Test App (4 of 7)</vt:lpstr>
      <vt:lpstr>Figure 12.9 Employee Hierarchy Test App (5 of 7)</vt:lpstr>
      <vt:lpstr>Figure 12.9 Employee Hierarchy Test App (6 of 7)</vt:lpstr>
      <vt:lpstr>Figure 12.9 Employee Hierarchy Test App (7 of 7)</vt:lpstr>
      <vt:lpstr>Common Programming Error 12.3</vt:lpstr>
      <vt:lpstr>Software Engineering Observation 12.5</vt:lpstr>
      <vt:lpstr>12.5.6 Polymorphic Processing, Operator is and Downcasting (2 of 2)</vt:lpstr>
      <vt:lpstr>12.5.7 Summary of the Allowed Assignments Between Base-Class and Derived-Class Variables</vt:lpstr>
      <vt:lpstr>12.6 sealed Methods and Classes (1 of 2)</vt:lpstr>
      <vt:lpstr>Performance Tip 12.1</vt:lpstr>
      <vt:lpstr>12.6 Sealed Methods and Classes (2 of 2)</vt:lpstr>
      <vt:lpstr>Common Programming Error 12.4</vt:lpstr>
      <vt:lpstr>12.7 Case Study: Creating and Using Interfaces</vt:lpstr>
      <vt:lpstr>Common Programming Error 12.5</vt:lpstr>
      <vt:lpstr>12.7 Case Study: Creating and Using Interfaces (1 of 3)</vt:lpstr>
      <vt:lpstr>Common Programming Error 12.6</vt:lpstr>
      <vt:lpstr>12.7 Case Study: Creating and Using Interfaces (2 of 3)</vt:lpstr>
      <vt:lpstr>12.7 Case Study: Creating and Using Interfaces (3 of 3)</vt:lpstr>
      <vt:lpstr>12.7.1 Developing an IPayable Hierarchy</vt:lpstr>
      <vt:lpstr>Good Programming Practice 12.1</vt:lpstr>
      <vt:lpstr>Good Programming Practice 12.2</vt:lpstr>
      <vt:lpstr>12.7.1 Developing an IPayable Hierarchy</vt:lpstr>
      <vt:lpstr>Figure 12.10 IPayable Interface and Class Hierarchy U M L Class Diagram</vt:lpstr>
      <vt:lpstr>12.7.2 Declaring Interface IPayable</vt:lpstr>
      <vt:lpstr>Figure 12.11 IPayable Interface Declaration</vt:lpstr>
      <vt:lpstr>12.7.3 Creating Class Invoice</vt:lpstr>
      <vt:lpstr>Figure 12.12 Invoice Class Implements Ipayable (1 of 4)</vt:lpstr>
      <vt:lpstr>Figure 12.12 Invoice Class Implements Ipayable (2 of 4)</vt:lpstr>
      <vt:lpstr>Figure 12.12 Invoice Class Implements Ipayable (3 of 4)</vt:lpstr>
      <vt:lpstr>Figure 12.12 Invoice Class Implements Ipayable (4 of 4)</vt:lpstr>
      <vt:lpstr>Software Engineering Observation 12.6</vt:lpstr>
      <vt:lpstr>12.7.3 Creating Class Invoice</vt:lpstr>
      <vt:lpstr>12.7.4 Modifying Class Employee to Implement Interface IPayable</vt:lpstr>
      <vt:lpstr>Figure 12.13 Employee Abstract Base Class that Implements Interface IPayable (1 of 2)</vt:lpstr>
      <vt:lpstr>Figure 12.13 Employee Abstract Base Class that Implements Interface IPayable (2 of 2)</vt:lpstr>
      <vt:lpstr>12.7.5 Modifying Class SalariedEmployee for Use with IPayable</vt:lpstr>
      <vt:lpstr>Software Engineering Observation 12.7</vt:lpstr>
      <vt:lpstr>Software Engineering Observation 12.8</vt:lpstr>
      <vt:lpstr>12.7.6 Using Interface IPayable to Process Invoices and Employees Polymorphically</vt:lpstr>
      <vt:lpstr>Software Engineering Observation 12.9</vt:lpstr>
      <vt:lpstr>Figure 12.14 Tests Interface IPayable with Disparate Classes (1 of 3)</vt:lpstr>
      <vt:lpstr>Figure 12.14 Tests Interface IPayable with Disparate Classes (2 of 3)</vt:lpstr>
      <vt:lpstr>Figure 12.14 Tests Interface IPayable with Disparate Classes (3 of 3)</vt:lpstr>
      <vt:lpstr>12.7.7 Common Interfaces of the .NET Framework Class Library</vt:lpstr>
      <vt:lpstr>Figure 12.15 Common Interfaces of the .N E T Framework Class Library (1 of 4)</vt:lpstr>
      <vt:lpstr>Figure 12.15 Common Interfaces of the .N E T Framework Class Library (2 of 4)</vt:lpstr>
      <vt:lpstr>Figure 12.15 Common Interfaces of the .N E T Framework Class Library (3 of 4)</vt:lpstr>
      <vt:lpstr>Figure 12.15 Common Interfaces of the .N E T Framework Class Library (4 of 4)</vt:lpstr>
      <vt:lpstr>Copyright</vt:lpstr>
    </vt:vector>
  </TitlesOfParts>
  <Company>SPi</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Visual C#® How to Program, 6e</dc:title>
  <dc:subject>Computer Science</dc:subject>
  <dc:creator>Deitel/Deitel</dc:creator>
  <cp:keywords>Visual C#® How to Program</cp:keywords>
  <cp:lastModifiedBy>Windows User</cp:lastModifiedBy>
  <cp:revision>1067</cp:revision>
  <dcterms:modified xsi:type="dcterms:W3CDTF">2018-03-01T13:36:11Z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ffisync_UniqueId">
    <vt:lpwstr>682739</vt:lpwstr>
  </property>
  <property fmtid="{D5CDD505-2E9C-101B-9397-08002B2CF9AE}" pid="3" name="Offisync_ServerID">
    <vt:lpwstr>7e960520-0e88-4f05-9fa0-24079b61e486</vt:lpwstr>
  </property>
  <property fmtid="{D5CDD505-2E9C-101B-9397-08002B2CF9AE}" pid="4" name="Offisync_UpdateToken">
    <vt:lpwstr>2</vt:lpwstr>
  </property>
  <property fmtid="{D5CDD505-2E9C-101B-9397-08002B2CF9AE}" pid="5" name="Jive_VersionGuid">
    <vt:lpwstr>2e874262-9747-49d3-bf1e-677aeb587663</vt:lpwstr>
  </property>
  <property fmtid="{D5CDD505-2E9C-101B-9397-08002B2CF9AE}" pid="6" name="Offisync_ProviderInitializationData">
    <vt:lpwstr>https://neo.pearson.com</vt:lpwstr>
  </property>
  <property fmtid="{D5CDD505-2E9C-101B-9397-08002B2CF9AE}" pid="7" name="Jive_LatestUserAccountName">
    <vt:lpwstr>joel</vt:lpwstr>
  </property>
</Properties>
</file>